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18288000" cy="10287000"/>
  <p:notesSz cx="6858000" cy="9144000"/>
  <p:embeddedFontLst>
    <p:embeddedFont>
      <p:font typeface="Bree Serif" panose="020B0604020202020204" charset="0"/>
      <p:regular r:id="rId14"/>
    </p:embeddedFont>
    <p:embeddedFont>
      <p:font typeface="Calibri" panose="020F0502020204030204" pitchFamily="34" charset="0"/>
      <p:regular r:id="rId15"/>
      <p:bold r:id="rId16"/>
      <p:italic r:id="rId17"/>
      <p:boldItalic r:id="rId18"/>
    </p:embeddedFont>
    <p:embeddedFont>
      <p:font typeface="Open Sans" panose="020B0604020202020204" charset="0"/>
      <p:regular r:id="rId19"/>
      <p:bold r:id="rId20"/>
      <p:italic r:id="rId21"/>
      <p:boldItalic r:id="rId22"/>
    </p:embeddedFont>
    <p:embeddedFont>
      <p:font typeface="Open Sans Bold" panose="020B0604020202020204" charset="0"/>
      <p:regular r:id="rId23"/>
      <p:bold r:id="rId24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 autoAdjust="0"/>
    <p:restoredTop sz="94629" autoAdjust="0"/>
  </p:normalViewPr>
  <p:slideViewPr>
    <p:cSldViewPr>
      <p:cViewPr varScale="1">
        <p:scale>
          <a:sx n="73" d="100"/>
          <a:sy n="73" d="100"/>
        </p:scale>
        <p:origin x="594" y="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5.fntdata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font" Target="fonts/font8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4.fntdata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font" Target="fonts/font3.fntdata"/><Relationship Id="rId20" Type="http://schemas.openxmlformats.org/officeDocument/2006/relationships/font" Target="fonts/font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1.fntdata"/><Relationship Id="rId5" Type="http://schemas.openxmlformats.org/officeDocument/2006/relationships/slide" Target="slides/slide4.xml"/><Relationship Id="rId15" Type="http://schemas.openxmlformats.org/officeDocument/2006/relationships/font" Target="fonts/font2.fntdata"/><Relationship Id="rId23" Type="http://schemas.openxmlformats.org/officeDocument/2006/relationships/font" Target="fonts/font10.fntdata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font" Target="fonts/font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1.fntdata"/><Relationship Id="rId22" Type="http://schemas.openxmlformats.org/officeDocument/2006/relationships/font" Target="fonts/font9.fntdata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10/15/2025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10/15/2025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10/15/2025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10/15/2025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12.sv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12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11" Type="http://schemas.openxmlformats.org/officeDocument/2006/relationships/image" Target="../media/image10.svg"/><Relationship Id="rId5" Type="http://schemas.openxmlformats.org/officeDocument/2006/relationships/image" Target="../media/image4.svg"/><Relationship Id="rId10" Type="http://schemas.openxmlformats.org/officeDocument/2006/relationships/image" Target="../media/image5.png"/><Relationship Id="rId4" Type="http://schemas.openxmlformats.org/officeDocument/2006/relationships/image" Target="../media/image2.png"/><Relationship Id="rId9" Type="http://schemas.openxmlformats.org/officeDocument/2006/relationships/image" Target="../media/image8.sv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7" Type="http://schemas.openxmlformats.org/officeDocument/2006/relationships/image" Target="../media/image30.sv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5" Type="http://schemas.openxmlformats.org/officeDocument/2006/relationships/image" Target="../media/image28.svg"/><Relationship Id="rId4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7" Type="http://schemas.openxmlformats.org/officeDocument/2006/relationships/image" Target="../media/image30.sv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5" Type="http://schemas.openxmlformats.org/officeDocument/2006/relationships/image" Target="../media/image28.svg"/><Relationship Id="rId4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svg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.svg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sv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7" Type="http://schemas.openxmlformats.org/officeDocument/2006/relationships/image" Target="../media/image30.sv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5" Type="http://schemas.openxmlformats.org/officeDocument/2006/relationships/image" Target="../media/image28.svg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4.svg"/><Relationship Id="rId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4.svg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1958180">
            <a:off x="-121522" y="-1472287"/>
            <a:ext cx="4039958" cy="3893050"/>
          </a:xfrm>
          <a:custGeom>
            <a:avLst/>
            <a:gdLst/>
            <a:ahLst/>
            <a:cxnLst/>
            <a:rect l="l" t="t" r="r" b="b"/>
            <a:pathLst>
              <a:path w="4039958" h="3893050">
                <a:moveTo>
                  <a:pt x="0" y="0"/>
                </a:moveTo>
                <a:lnTo>
                  <a:pt x="4039958" y="0"/>
                </a:lnTo>
                <a:lnTo>
                  <a:pt x="4039958" y="3893050"/>
                </a:lnTo>
                <a:lnTo>
                  <a:pt x="0" y="389305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-1014585" y="3071213"/>
            <a:ext cx="4384898" cy="3643452"/>
          </a:xfrm>
          <a:custGeom>
            <a:avLst/>
            <a:gdLst/>
            <a:ahLst/>
            <a:cxnLst/>
            <a:rect l="l" t="t" r="r" b="b"/>
            <a:pathLst>
              <a:path w="4384898" h="3643452">
                <a:moveTo>
                  <a:pt x="0" y="0"/>
                </a:moveTo>
                <a:lnTo>
                  <a:pt x="4384898" y="0"/>
                </a:lnTo>
                <a:lnTo>
                  <a:pt x="4384898" y="3643452"/>
                </a:lnTo>
                <a:lnTo>
                  <a:pt x="0" y="364345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-4906061">
            <a:off x="-962154" y="6741940"/>
            <a:ext cx="5069865" cy="4341436"/>
          </a:xfrm>
          <a:custGeom>
            <a:avLst/>
            <a:gdLst/>
            <a:ahLst/>
            <a:cxnLst/>
            <a:rect l="l" t="t" r="r" b="b"/>
            <a:pathLst>
              <a:path w="5069865" h="4341436">
                <a:moveTo>
                  <a:pt x="0" y="0"/>
                </a:moveTo>
                <a:lnTo>
                  <a:pt x="5069865" y="0"/>
                </a:lnTo>
                <a:lnTo>
                  <a:pt x="5069865" y="4341435"/>
                </a:lnTo>
                <a:lnTo>
                  <a:pt x="0" y="4341435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flipH="1">
            <a:off x="14881788" y="3299991"/>
            <a:ext cx="4068140" cy="3380255"/>
          </a:xfrm>
          <a:custGeom>
            <a:avLst/>
            <a:gdLst/>
            <a:ahLst/>
            <a:cxnLst/>
            <a:rect l="l" t="t" r="r" b="b"/>
            <a:pathLst>
              <a:path w="4068140" h="3380255">
                <a:moveTo>
                  <a:pt x="4068140" y="0"/>
                </a:moveTo>
                <a:lnTo>
                  <a:pt x="0" y="0"/>
                </a:lnTo>
                <a:lnTo>
                  <a:pt x="0" y="3380254"/>
                </a:lnTo>
                <a:lnTo>
                  <a:pt x="4068140" y="3380254"/>
                </a:lnTo>
                <a:lnTo>
                  <a:pt x="406814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 rot="-2700000">
            <a:off x="5110824" y="-1484527"/>
            <a:ext cx="4546270" cy="3893070"/>
          </a:xfrm>
          <a:custGeom>
            <a:avLst/>
            <a:gdLst/>
            <a:ahLst/>
            <a:cxnLst/>
            <a:rect l="l" t="t" r="r" b="b"/>
            <a:pathLst>
              <a:path w="4546270" h="3893070">
                <a:moveTo>
                  <a:pt x="0" y="0"/>
                </a:moveTo>
                <a:lnTo>
                  <a:pt x="4546270" y="0"/>
                </a:lnTo>
                <a:lnTo>
                  <a:pt x="4546270" y="3893070"/>
                </a:lnTo>
                <a:lnTo>
                  <a:pt x="0" y="389307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</p:spPr>
      </p:sp>
      <p:grpSp>
        <p:nvGrpSpPr>
          <p:cNvPr id="7" name="Group 7"/>
          <p:cNvGrpSpPr/>
          <p:nvPr/>
        </p:nvGrpSpPr>
        <p:grpSpPr>
          <a:xfrm>
            <a:off x="3772320" y="3002401"/>
            <a:ext cx="10836400" cy="3608432"/>
            <a:chOff x="0" y="0"/>
            <a:chExt cx="14448533" cy="4811243"/>
          </a:xfrm>
        </p:grpSpPr>
        <p:sp>
          <p:nvSpPr>
            <p:cNvPr id="8" name="TextBox 8"/>
            <p:cNvSpPr txBox="1"/>
            <p:nvPr/>
          </p:nvSpPr>
          <p:spPr>
            <a:xfrm>
              <a:off x="390857" y="-152400"/>
              <a:ext cx="13666819" cy="177355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1208"/>
                </a:lnSpc>
              </a:pPr>
              <a:r>
                <a:rPr lang="en-US" sz="8006">
                  <a:solidFill>
                    <a:srgbClr val="000000"/>
                  </a:solidFill>
                  <a:latin typeface="Bree Serif"/>
                  <a:ea typeface="Bree Serif"/>
                  <a:cs typeface="Bree Serif"/>
                  <a:sym typeface="Bree Serif"/>
                </a:rPr>
                <a:t>Economía y Sociedad</a:t>
              </a:r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1876729"/>
              <a:ext cx="14448533" cy="293451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8480"/>
                </a:lnSpc>
              </a:pPr>
              <a:r>
                <a:rPr lang="en-US" sz="7852">
                  <a:solidFill>
                    <a:srgbClr val="000000"/>
                  </a:solidFill>
                  <a:latin typeface="Bree Serif"/>
                  <a:ea typeface="Bree Serif"/>
                  <a:cs typeface="Bree Serif"/>
                  <a:sym typeface="Bree Serif"/>
                </a:rPr>
                <a:t>Entendiendo el mundo en que vivimos</a:t>
              </a:r>
            </a:p>
          </p:txBody>
        </p:sp>
      </p:grpSp>
      <p:sp>
        <p:nvSpPr>
          <p:cNvPr id="10" name="Freeform 10"/>
          <p:cNvSpPr/>
          <p:nvPr/>
        </p:nvSpPr>
        <p:spPr>
          <a:xfrm>
            <a:off x="5041893" y="6597497"/>
            <a:ext cx="8204214" cy="687103"/>
          </a:xfrm>
          <a:custGeom>
            <a:avLst/>
            <a:gdLst/>
            <a:ahLst/>
            <a:cxnLst/>
            <a:rect l="l" t="t" r="r" b="b"/>
            <a:pathLst>
              <a:path w="8204214" h="687103">
                <a:moveTo>
                  <a:pt x="0" y="0"/>
                </a:moveTo>
                <a:lnTo>
                  <a:pt x="8204214" y="0"/>
                </a:lnTo>
                <a:lnTo>
                  <a:pt x="8204214" y="687102"/>
                </a:lnTo>
                <a:lnTo>
                  <a:pt x="0" y="687102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 rot="-2406891" flipH="1">
            <a:off x="14895879" y="-1163024"/>
            <a:ext cx="4039958" cy="3893050"/>
          </a:xfrm>
          <a:custGeom>
            <a:avLst/>
            <a:gdLst/>
            <a:ahLst/>
            <a:cxnLst/>
            <a:rect l="l" t="t" r="r" b="b"/>
            <a:pathLst>
              <a:path w="4039958" h="3893050">
                <a:moveTo>
                  <a:pt x="4039958" y="0"/>
                </a:moveTo>
                <a:lnTo>
                  <a:pt x="0" y="0"/>
                </a:lnTo>
                <a:lnTo>
                  <a:pt x="0" y="3893050"/>
                </a:lnTo>
                <a:lnTo>
                  <a:pt x="4039958" y="3893050"/>
                </a:lnTo>
                <a:lnTo>
                  <a:pt x="4039958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 rot="5271412" flipH="1">
            <a:off x="14368335" y="7310210"/>
            <a:ext cx="4498168" cy="3851880"/>
          </a:xfrm>
          <a:custGeom>
            <a:avLst/>
            <a:gdLst/>
            <a:ahLst/>
            <a:cxnLst/>
            <a:rect l="l" t="t" r="r" b="b"/>
            <a:pathLst>
              <a:path w="4498168" h="3851880">
                <a:moveTo>
                  <a:pt x="4498168" y="0"/>
                </a:moveTo>
                <a:lnTo>
                  <a:pt x="0" y="0"/>
                </a:lnTo>
                <a:lnTo>
                  <a:pt x="0" y="3851879"/>
                </a:lnTo>
                <a:lnTo>
                  <a:pt x="4498168" y="3851879"/>
                </a:lnTo>
                <a:lnTo>
                  <a:pt x="4498168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3" name="Freeform 13"/>
          <p:cNvSpPr/>
          <p:nvPr/>
        </p:nvSpPr>
        <p:spPr>
          <a:xfrm>
            <a:off x="10674929" y="-935128"/>
            <a:ext cx="2818730" cy="2818730"/>
          </a:xfrm>
          <a:custGeom>
            <a:avLst/>
            <a:gdLst/>
            <a:ahLst/>
            <a:cxnLst/>
            <a:rect l="l" t="t" r="r" b="b"/>
            <a:pathLst>
              <a:path w="2818730" h="2818730">
                <a:moveTo>
                  <a:pt x="0" y="0"/>
                </a:moveTo>
                <a:lnTo>
                  <a:pt x="2818731" y="0"/>
                </a:lnTo>
                <a:lnTo>
                  <a:pt x="2818731" y="2818731"/>
                </a:lnTo>
                <a:lnTo>
                  <a:pt x="0" y="2818731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xmlns="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14" name="Freeform 14"/>
          <p:cNvSpPr/>
          <p:nvPr/>
        </p:nvSpPr>
        <p:spPr>
          <a:xfrm>
            <a:off x="9144000" y="8094224"/>
            <a:ext cx="4359820" cy="2885408"/>
          </a:xfrm>
          <a:custGeom>
            <a:avLst/>
            <a:gdLst/>
            <a:ahLst/>
            <a:cxnLst/>
            <a:rect l="l" t="t" r="r" b="b"/>
            <a:pathLst>
              <a:path w="4359820" h="2885408">
                <a:moveTo>
                  <a:pt x="0" y="0"/>
                </a:moveTo>
                <a:lnTo>
                  <a:pt x="4359820" y="0"/>
                </a:lnTo>
                <a:lnTo>
                  <a:pt x="4359820" y="2885409"/>
                </a:lnTo>
                <a:lnTo>
                  <a:pt x="0" y="2885409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xmlns="" r:embed="rId13"/>
                </a:ext>
              </a:extLst>
            </a:blip>
            <a:stretch>
              <a:fillRect/>
            </a:stretch>
          </a:blipFill>
        </p:spPr>
      </p:sp>
      <p:sp>
        <p:nvSpPr>
          <p:cNvPr id="15" name="Freeform 15"/>
          <p:cNvSpPr/>
          <p:nvPr/>
        </p:nvSpPr>
        <p:spPr>
          <a:xfrm>
            <a:off x="4400201" y="7881646"/>
            <a:ext cx="2927184" cy="2927184"/>
          </a:xfrm>
          <a:custGeom>
            <a:avLst/>
            <a:gdLst/>
            <a:ahLst/>
            <a:cxnLst/>
            <a:rect l="l" t="t" r="r" b="b"/>
            <a:pathLst>
              <a:path w="2927184" h="2927184">
                <a:moveTo>
                  <a:pt x="0" y="0"/>
                </a:moveTo>
                <a:lnTo>
                  <a:pt x="2927184" y="0"/>
                </a:lnTo>
                <a:lnTo>
                  <a:pt x="2927184" y="2927184"/>
                </a:lnTo>
                <a:lnTo>
                  <a:pt x="0" y="2927184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xmlns="" r:embed="rId11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4ABA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5400000">
            <a:off x="5674212" y="-2326788"/>
            <a:ext cx="6218128" cy="19009447"/>
            <a:chOff x="0" y="0"/>
            <a:chExt cx="1637696" cy="500660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637696" cy="5006603"/>
            </a:xfrm>
            <a:custGeom>
              <a:avLst/>
              <a:gdLst/>
              <a:ahLst/>
              <a:cxnLst/>
              <a:rect l="l" t="t" r="r" b="b"/>
              <a:pathLst>
                <a:path w="1637696" h="5006603">
                  <a:moveTo>
                    <a:pt x="0" y="0"/>
                  </a:moveTo>
                  <a:lnTo>
                    <a:pt x="1637696" y="0"/>
                  </a:lnTo>
                  <a:lnTo>
                    <a:pt x="1637696" y="5006603"/>
                  </a:lnTo>
                  <a:lnTo>
                    <a:pt x="0" y="5006603"/>
                  </a:lnTo>
                  <a:close/>
                </a:path>
              </a:pathLst>
            </a:custGeom>
            <a:solidFill>
              <a:srgbClr val="CEE6DF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1637696" cy="50447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804496" y="1251910"/>
            <a:ext cx="14679008" cy="2469179"/>
            <a:chOff x="0" y="0"/>
            <a:chExt cx="3866076" cy="650319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3866076" cy="650319"/>
            </a:xfrm>
            <a:custGeom>
              <a:avLst/>
              <a:gdLst/>
              <a:ahLst/>
              <a:cxnLst/>
              <a:rect l="l" t="t" r="r" b="b"/>
              <a:pathLst>
                <a:path w="3866076" h="650319">
                  <a:moveTo>
                    <a:pt x="0" y="0"/>
                  </a:moveTo>
                  <a:lnTo>
                    <a:pt x="3866076" y="0"/>
                  </a:lnTo>
                  <a:lnTo>
                    <a:pt x="3866076" y="650319"/>
                  </a:lnTo>
                  <a:lnTo>
                    <a:pt x="0" y="650319"/>
                  </a:lnTo>
                  <a:close/>
                </a:path>
              </a:pathLst>
            </a:custGeom>
            <a:solidFill>
              <a:srgbClr val="FFFFFF"/>
            </a:solidFill>
            <a:ln w="57150" cap="sq">
              <a:solidFill>
                <a:srgbClr val="000000"/>
              </a:solidFill>
              <a:prstDash val="solid"/>
              <a:miter/>
            </a:ln>
          </p:spPr>
        </p:sp>
        <p:sp>
          <p:nvSpPr>
            <p:cNvPr id="7" name="TextBox 7"/>
            <p:cNvSpPr txBox="1"/>
            <p:nvPr/>
          </p:nvSpPr>
          <p:spPr>
            <a:xfrm>
              <a:off x="0" y="-38100"/>
              <a:ext cx="3866076" cy="68841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804496" y="4020067"/>
            <a:ext cx="10050869" cy="5238233"/>
            <a:chOff x="0" y="0"/>
            <a:chExt cx="2647142" cy="1379617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2647142" cy="1379617"/>
            </a:xfrm>
            <a:custGeom>
              <a:avLst/>
              <a:gdLst/>
              <a:ahLst/>
              <a:cxnLst/>
              <a:rect l="l" t="t" r="r" b="b"/>
              <a:pathLst>
                <a:path w="2647142" h="1379617">
                  <a:moveTo>
                    <a:pt x="0" y="0"/>
                  </a:moveTo>
                  <a:lnTo>
                    <a:pt x="2647142" y="0"/>
                  </a:lnTo>
                  <a:lnTo>
                    <a:pt x="2647142" y="1379617"/>
                  </a:lnTo>
                  <a:lnTo>
                    <a:pt x="0" y="1379617"/>
                  </a:lnTo>
                  <a:close/>
                </a:path>
              </a:pathLst>
            </a:custGeom>
            <a:solidFill>
              <a:srgbClr val="FFFFFF"/>
            </a:solidFill>
            <a:ln w="57150" cap="sq">
              <a:solidFill>
                <a:srgbClr val="000000"/>
              </a:solidFill>
              <a:prstDash val="solid"/>
              <a:miter/>
            </a:ln>
          </p:spPr>
        </p:sp>
        <p:sp>
          <p:nvSpPr>
            <p:cNvPr id="10" name="TextBox 10"/>
            <p:cNvSpPr txBox="1"/>
            <p:nvPr/>
          </p:nvSpPr>
          <p:spPr>
            <a:xfrm>
              <a:off x="0" y="-38100"/>
              <a:ext cx="2647142" cy="141771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12051075" y="4020067"/>
            <a:ext cx="4432429" cy="5238233"/>
            <a:chOff x="0" y="0"/>
            <a:chExt cx="1167389" cy="1379617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1167389" cy="1379617"/>
            </a:xfrm>
            <a:custGeom>
              <a:avLst/>
              <a:gdLst/>
              <a:ahLst/>
              <a:cxnLst/>
              <a:rect l="l" t="t" r="r" b="b"/>
              <a:pathLst>
                <a:path w="1167389" h="1379617">
                  <a:moveTo>
                    <a:pt x="0" y="0"/>
                  </a:moveTo>
                  <a:lnTo>
                    <a:pt x="1167389" y="0"/>
                  </a:lnTo>
                  <a:lnTo>
                    <a:pt x="1167389" y="1379617"/>
                  </a:lnTo>
                  <a:lnTo>
                    <a:pt x="0" y="1379617"/>
                  </a:lnTo>
                  <a:close/>
                </a:path>
              </a:pathLst>
            </a:custGeom>
            <a:solidFill>
              <a:srgbClr val="FFFFFF"/>
            </a:solidFill>
            <a:ln w="57150" cap="sq">
              <a:solidFill>
                <a:srgbClr val="000000"/>
              </a:solidFill>
              <a:prstDash val="solid"/>
              <a:miter/>
            </a:ln>
          </p:spPr>
        </p:sp>
        <p:sp>
          <p:nvSpPr>
            <p:cNvPr id="13" name="TextBox 13"/>
            <p:cNvSpPr txBox="1"/>
            <p:nvPr/>
          </p:nvSpPr>
          <p:spPr>
            <a:xfrm>
              <a:off x="0" y="-38100"/>
              <a:ext cx="1167389" cy="141771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4" name="Freeform 14"/>
          <p:cNvSpPr/>
          <p:nvPr/>
        </p:nvSpPr>
        <p:spPr>
          <a:xfrm rot="-2811913">
            <a:off x="12061942" y="5144734"/>
            <a:ext cx="4171421" cy="2821398"/>
          </a:xfrm>
          <a:custGeom>
            <a:avLst/>
            <a:gdLst/>
            <a:ahLst/>
            <a:cxnLst/>
            <a:rect l="l" t="t" r="r" b="b"/>
            <a:pathLst>
              <a:path w="4171421" h="2821398">
                <a:moveTo>
                  <a:pt x="0" y="0"/>
                </a:moveTo>
                <a:lnTo>
                  <a:pt x="4171421" y="0"/>
                </a:lnTo>
                <a:lnTo>
                  <a:pt x="4171421" y="2821397"/>
                </a:lnTo>
                <a:lnTo>
                  <a:pt x="0" y="282139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5" name="Freeform 15"/>
          <p:cNvSpPr/>
          <p:nvPr/>
        </p:nvSpPr>
        <p:spPr>
          <a:xfrm>
            <a:off x="2633785" y="1844442"/>
            <a:ext cx="1572173" cy="1506428"/>
          </a:xfrm>
          <a:custGeom>
            <a:avLst/>
            <a:gdLst/>
            <a:ahLst/>
            <a:cxnLst/>
            <a:rect l="l" t="t" r="r" b="b"/>
            <a:pathLst>
              <a:path w="1572173" h="1506428">
                <a:moveTo>
                  <a:pt x="0" y="0"/>
                </a:moveTo>
                <a:lnTo>
                  <a:pt x="1572173" y="0"/>
                </a:lnTo>
                <a:lnTo>
                  <a:pt x="1572173" y="1506428"/>
                </a:lnTo>
                <a:lnTo>
                  <a:pt x="0" y="150642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6" name="TextBox 16"/>
          <p:cNvSpPr txBox="1"/>
          <p:nvPr/>
        </p:nvSpPr>
        <p:spPr>
          <a:xfrm>
            <a:off x="2008583" y="4419505"/>
            <a:ext cx="9235276" cy="51269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26111" lvl="1" indent="-313055" algn="just">
              <a:lnSpc>
                <a:spcPts val="4060"/>
              </a:lnSpc>
              <a:buFont typeface="Arial"/>
              <a:buChar char="•"/>
            </a:pPr>
            <a:r>
              <a:rPr lang="en-US" sz="29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Te prepara para entender el país y el mundo actual.</a:t>
            </a:r>
          </a:p>
          <a:p>
            <a:pPr marL="626111" lvl="1" indent="-313055" algn="just">
              <a:lnSpc>
                <a:spcPts val="4060"/>
              </a:lnSpc>
              <a:buFont typeface="Arial"/>
              <a:buChar char="•"/>
            </a:pPr>
            <a:r>
              <a:rPr lang="en-US" sz="29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Te entrega herramientas para tomar decisiones informadas y responsables.</a:t>
            </a:r>
          </a:p>
          <a:p>
            <a:pPr marL="626111" lvl="1" indent="-313055" algn="just">
              <a:lnSpc>
                <a:spcPts val="4060"/>
              </a:lnSpc>
              <a:buFont typeface="Arial"/>
              <a:buChar char="•"/>
            </a:pPr>
            <a:r>
              <a:rPr lang="en-US" sz="29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Es ideal si te interesan carreras como Administración, Derecho, Ingeniería Comercial, Ciencias Políticas, Periodismo o Sociología.</a:t>
            </a:r>
          </a:p>
          <a:p>
            <a:pPr marL="626111" lvl="1" indent="-313055" algn="just">
              <a:lnSpc>
                <a:spcPts val="4060"/>
              </a:lnSpc>
              <a:buFont typeface="Arial"/>
              <a:buChar char="•"/>
            </a:pPr>
            <a:r>
              <a:rPr lang="en-US" sz="29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Además, ¡aprendes a analizar tu propia realidad económica y social!</a:t>
            </a:r>
          </a:p>
          <a:p>
            <a:pPr algn="just">
              <a:lnSpc>
                <a:spcPts val="4060"/>
              </a:lnSpc>
            </a:pPr>
            <a:endParaRPr lang="en-US" sz="290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7" name="TextBox 17"/>
          <p:cNvSpPr txBox="1"/>
          <p:nvPr/>
        </p:nvSpPr>
        <p:spPr>
          <a:xfrm>
            <a:off x="4508583" y="1925246"/>
            <a:ext cx="9031560" cy="20367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352"/>
              </a:lnSpc>
            </a:pPr>
            <a:r>
              <a:rPr lang="en-US" sz="4574">
                <a:solidFill>
                  <a:srgbClr val="000000"/>
                </a:solidFill>
                <a:latin typeface="Bree Serif"/>
                <a:ea typeface="Bree Serif"/>
                <a:cs typeface="Bree Serif"/>
                <a:sym typeface="Bree Serif"/>
              </a:rPr>
              <a:t>🌎 ¿Por qué elegir Economía y Sociedad?</a:t>
            </a:r>
          </a:p>
          <a:p>
            <a:pPr algn="ctr">
              <a:lnSpc>
                <a:spcPts val="5352"/>
              </a:lnSpc>
            </a:pPr>
            <a:endParaRPr lang="en-US" sz="4574">
              <a:solidFill>
                <a:srgbClr val="000000"/>
              </a:solidFill>
              <a:latin typeface="Bree Serif"/>
              <a:ea typeface="Bree Serif"/>
              <a:cs typeface="Bree Serif"/>
              <a:sym typeface="Bree Serif"/>
            </a:endParaRPr>
          </a:p>
        </p:txBody>
      </p:sp>
      <p:sp>
        <p:nvSpPr>
          <p:cNvPr id="18" name="Freeform 18"/>
          <p:cNvSpPr/>
          <p:nvPr/>
        </p:nvSpPr>
        <p:spPr>
          <a:xfrm>
            <a:off x="13540143" y="1915721"/>
            <a:ext cx="1572173" cy="1506428"/>
          </a:xfrm>
          <a:custGeom>
            <a:avLst/>
            <a:gdLst/>
            <a:ahLst/>
            <a:cxnLst/>
            <a:rect l="l" t="t" r="r" b="b"/>
            <a:pathLst>
              <a:path w="1572173" h="1506428">
                <a:moveTo>
                  <a:pt x="0" y="0"/>
                </a:moveTo>
                <a:lnTo>
                  <a:pt x="1572173" y="0"/>
                </a:lnTo>
                <a:lnTo>
                  <a:pt x="1572173" y="1506428"/>
                </a:lnTo>
                <a:lnTo>
                  <a:pt x="0" y="150642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9" name="Freeform 19"/>
          <p:cNvSpPr/>
          <p:nvPr/>
        </p:nvSpPr>
        <p:spPr>
          <a:xfrm>
            <a:off x="7600035" y="888064"/>
            <a:ext cx="2366482" cy="727693"/>
          </a:xfrm>
          <a:custGeom>
            <a:avLst/>
            <a:gdLst/>
            <a:ahLst/>
            <a:cxnLst/>
            <a:rect l="l" t="t" r="r" b="b"/>
            <a:pathLst>
              <a:path w="2366482" h="727693">
                <a:moveTo>
                  <a:pt x="0" y="0"/>
                </a:moveTo>
                <a:lnTo>
                  <a:pt x="2366482" y="0"/>
                </a:lnTo>
                <a:lnTo>
                  <a:pt x="2366482" y="727693"/>
                </a:lnTo>
                <a:lnTo>
                  <a:pt x="0" y="72769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 l="-22285" t="-22285" r="-6376" b="-6376"/>
            </a:stretch>
          </a:blipFill>
          <a:ln w="57150" cap="sq">
            <a:solidFill>
              <a:srgbClr val="000000"/>
            </a:solidFill>
            <a:prstDash val="solid"/>
            <a:miter/>
          </a:ln>
        </p:spPr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4ABA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5400000">
            <a:off x="5674212" y="-2326788"/>
            <a:ext cx="6218128" cy="19009447"/>
            <a:chOff x="0" y="0"/>
            <a:chExt cx="1637696" cy="500660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637696" cy="5006603"/>
            </a:xfrm>
            <a:custGeom>
              <a:avLst/>
              <a:gdLst/>
              <a:ahLst/>
              <a:cxnLst/>
              <a:rect l="l" t="t" r="r" b="b"/>
              <a:pathLst>
                <a:path w="1637696" h="5006603">
                  <a:moveTo>
                    <a:pt x="0" y="0"/>
                  </a:moveTo>
                  <a:lnTo>
                    <a:pt x="1637696" y="0"/>
                  </a:lnTo>
                  <a:lnTo>
                    <a:pt x="1637696" y="5006603"/>
                  </a:lnTo>
                  <a:lnTo>
                    <a:pt x="0" y="5006603"/>
                  </a:lnTo>
                  <a:close/>
                </a:path>
              </a:pathLst>
            </a:custGeom>
            <a:solidFill>
              <a:srgbClr val="CEE6DF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1637696" cy="50447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804496" y="1251910"/>
            <a:ext cx="14679008" cy="2469179"/>
            <a:chOff x="0" y="0"/>
            <a:chExt cx="3866076" cy="650319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3866076" cy="650319"/>
            </a:xfrm>
            <a:custGeom>
              <a:avLst/>
              <a:gdLst/>
              <a:ahLst/>
              <a:cxnLst/>
              <a:rect l="l" t="t" r="r" b="b"/>
              <a:pathLst>
                <a:path w="3866076" h="650319">
                  <a:moveTo>
                    <a:pt x="0" y="0"/>
                  </a:moveTo>
                  <a:lnTo>
                    <a:pt x="3866076" y="0"/>
                  </a:lnTo>
                  <a:lnTo>
                    <a:pt x="3866076" y="650319"/>
                  </a:lnTo>
                  <a:lnTo>
                    <a:pt x="0" y="650319"/>
                  </a:lnTo>
                  <a:close/>
                </a:path>
              </a:pathLst>
            </a:custGeom>
            <a:solidFill>
              <a:srgbClr val="FFFFFF"/>
            </a:solidFill>
            <a:ln w="57150" cap="sq">
              <a:solidFill>
                <a:srgbClr val="000000"/>
              </a:solidFill>
              <a:prstDash val="solid"/>
              <a:miter/>
            </a:ln>
          </p:spPr>
        </p:sp>
        <p:sp>
          <p:nvSpPr>
            <p:cNvPr id="7" name="TextBox 7"/>
            <p:cNvSpPr txBox="1"/>
            <p:nvPr/>
          </p:nvSpPr>
          <p:spPr>
            <a:xfrm>
              <a:off x="0" y="-38100"/>
              <a:ext cx="3866076" cy="68841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814021" y="4020067"/>
            <a:ext cx="10050869" cy="5238233"/>
            <a:chOff x="0" y="0"/>
            <a:chExt cx="2647142" cy="1379617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2647142" cy="1379617"/>
            </a:xfrm>
            <a:custGeom>
              <a:avLst/>
              <a:gdLst/>
              <a:ahLst/>
              <a:cxnLst/>
              <a:rect l="l" t="t" r="r" b="b"/>
              <a:pathLst>
                <a:path w="2647142" h="1379617">
                  <a:moveTo>
                    <a:pt x="0" y="0"/>
                  </a:moveTo>
                  <a:lnTo>
                    <a:pt x="2647142" y="0"/>
                  </a:lnTo>
                  <a:lnTo>
                    <a:pt x="2647142" y="1379617"/>
                  </a:lnTo>
                  <a:lnTo>
                    <a:pt x="0" y="1379617"/>
                  </a:lnTo>
                  <a:close/>
                </a:path>
              </a:pathLst>
            </a:custGeom>
            <a:solidFill>
              <a:srgbClr val="FFFFFF"/>
            </a:solidFill>
            <a:ln w="57150" cap="sq">
              <a:solidFill>
                <a:srgbClr val="000000"/>
              </a:solidFill>
              <a:prstDash val="solid"/>
              <a:miter/>
            </a:ln>
          </p:spPr>
        </p:sp>
        <p:sp>
          <p:nvSpPr>
            <p:cNvPr id="10" name="TextBox 10"/>
            <p:cNvSpPr txBox="1"/>
            <p:nvPr/>
          </p:nvSpPr>
          <p:spPr>
            <a:xfrm>
              <a:off x="0" y="-38100"/>
              <a:ext cx="2647142" cy="141771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12051075" y="4020067"/>
            <a:ext cx="4432429" cy="5238233"/>
            <a:chOff x="0" y="0"/>
            <a:chExt cx="1167389" cy="1379617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1167389" cy="1379617"/>
            </a:xfrm>
            <a:custGeom>
              <a:avLst/>
              <a:gdLst/>
              <a:ahLst/>
              <a:cxnLst/>
              <a:rect l="l" t="t" r="r" b="b"/>
              <a:pathLst>
                <a:path w="1167389" h="1379617">
                  <a:moveTo>
                    <a:pt x="0" y="0"/>
                  </a:moveTo>
                  <a:lnTo>
                    <a:pt x="1167389" y="0"/>
                  </a:lnTo>
                  <a:lnTo>
                    <a:pt x="1167389" y="1379617"/>
                  </a:lnTo>
                  <a:lnTo>
                    <a:pt x="0" y="1379617"/>
                  </a:lnTo>
                  <a:close/>
                </a:path>
              </a:pathLst>
            </a:custGeom>
            <a:solidFill>
              <a:srgbClr val="FFFFFF"/>
            </a:solidFill>
            <a:ln w="57150" cap="sq">
              <a:solidFill>
                <a:srgbClr val="000000"/>
              </a:solidFill>
              <a:prstDash val="solid"/>
              <a:miter/>
            </a:ln>
          </p:spPr>
        </p:sp>
        <p:sp>
          <p:nvSpPr>
            <p:cNvPr id="13" name="TextBox 13"/>
            <p:cNvSpPr txBox="1"/>
            <p:nvPr/>
          </p:nvSpPr>
          <p:spPr>
            <a:xfrm>
              <a:off x="0" y="-38100"/>
              <a:ext cx="1167389" cy="141771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4" name="Freeform 14"/>
          <p:cNvSpPr/>
          <p:nvPr/>
        </p:nvSpPr>
        <p:spPr>
          <a:xfrm rot="-2811913">
            <a:off x="12061942" y="5144734"/>
            <a:ext cx="4171421" cy="2821398"/>
          </a:xfrm>
          <a:custGeom>
            <a:avLst/>
            <a:gdLst/>
            <a:ahLst/>
            <a:cxnLst/>
            <a:rect l="l" t="t" r="r" b="b"/>
            <a:pathLst>
              <a:path w="4171421" h="2821398">
                <a:moveTo>
                  <a:pt x="0" y="0"/>
                </a:moveTo>
                <a:lnTo>
                  <a:pt x="4171421" y="0"/>
                </a:lnTo>
                <a:lnTo>
                  <a:pt x="4171421" y="2821397"/>
                </a:lnTo>
                <a:lnTo>
                  <a:pt x="0" y="282139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5" name="Freeform 15"/>
          <p:cNvSpPr/>
          <p:nvPr/>
        </p:nvSpPr>
        <p:spPr>
          <a:xfrm>
            <a:off x="2633785" y="1844442"/>
            <a:ext cx="1572173" cy="1506428"/>
          </a:xfrm>
          <a:custGeom>
            <a:avLst/>
            <a:gdLst/>
            <a:ahLst/>
            <a:cxnLst/>
            <a:rect l="l" t="t" r="r" b="b"/>
            <a:pathLst>
              <a:path w="1572173" h="1506428">
                <a:moveTo>
                  <a:pt x="0" y="0"/>
                </a:moveTo>
                <a:lnTo>
                  <a:pt x="1572173" y="0"/>
                </a:lnTo>
                <a:lnTo>
                  <a:pt x="1572173" y="1506428"/>
                </a:lnTo>
                <a:lnTo>
                  <a:pt x="0" y="150642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6" name="TextBox 16"/>
          <p:cNvSpPr txBox="1"/>
          <p:nvPr/>
        </p:nvSpPr>
        <p:spPr>
          <a:xfrm>
            <a:off x="2008583" y="4400455"/>
            <a:ext cx="9235276" cy="409194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459"/>
              </a:lnSpc>
            </a:pPr>
            <a:r>
              <a:rPr lang="en-US" sz="3899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“En Economía y Sociedad no solo hablamos de números, sino de personas, decisiones y futuro.</a:t>
            </a:r>
          </a:p>
          <a:p>
            <a:pPr algn="just">
              <a:lnSpc>
                <a:spcPts val="5459"/>
              </a:lnSpc>
            </a:pPr>
            <a:r>
              <a:rPr lang="en-US" sz="3899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Aprenderás a mirar el mundo con ojos críticos y a construir soluciones reales para los desafíos de tu comunidad.”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4508583" y="1925246"/>
            <a:ext cx="9031560" cy="6841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352"/>
              </a:lnSpc>
            </a:pPr>
            <a:r>
              <a:rPr lang="en-US" sz="4574">
                <a:solidFill>
                  <a:srgbClr val="000000"/>
                </a:solidFill>
                <a:latin typeface="Bree Serif"/>
                <a:ea typeface="Bree Serif"/>
                <a:cs typeface="Bree Serif"/>
                <a:sym typeface="Bree Serif"/>
              </a:rPr>
              <a:t>Cierre</a:t>
            </a:r>
          </a:p>
        </p:txBody>
      </p:sp>
      <p:sp>
        <p:nvSpPr>
          <p:cNvPr id="18" name="Freeform 18"/>
          <p:cNvSpPr/>
          <p:nvPr/>
        </p:nvSpPr>
        <p:spPr>
          <a:xfrm>
            <a:off x="13540143" y="1915721"/>
            <a:ext cx="1572173" cy="1506428"/>
          </a:xfrm>
          <a:custGeom>
            <a:avLst/>
            <a:gdLst/>
            <a:ahLst/>
            <a:cxnLst/>
            <a:rect l="l" t="t" r="r" b="b"/>
            <a:pathLst>
              <a:path w="1572173" h="1506428">
                <a:moveTo>
                  <a:pt x="0" y="0"/>
                </a:moveTo>
                <a:lnTo>
                  <a:pt x="1572173" y="0"/>
                </a:lnTo>
                <a:lnTo>
                  <a:pt x="1572173" y="1506428"/>
                </a:lnTo>
                <a:lnTo>
                  <a:pt x="0" y="150642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9" name="Freeform 19"/>
          <p:cNvSpPr/>
          <p:nvPr/>
        </p:nvSpPr>
        <p:spPr>
          <a:xfrm>
            <a:off x="7600035" y="888064"/>
            <a:ext cx="2366482" cy="727693"/>
          </a:xfrm>
          <a:custGeom>
            <a:avLst/>
            <a:gdLst/>
            <a:ahLst/>
            <a:cxnLst/>
            <a:rect l="l" t="t" r="r" b="b"/>
            <a:pathLst>
              <a:path w="2366482" h="727693">
                <a:moveTo>
                  <a:pt x="0" y="0"/>
                </a:moveTo>
                <a:lnTo>
                  <a:pt x="2366482" y="0"/>
                </a:lnTo>
                <a:lnTo>
                  <a:pt x="2366482" y="727693"/>
                </a:lnTo>
                <a:lnTo>
                  <a:pt x="0" y="72769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 l="-22285" t="-22285" r="-6376" b="-6376"/>
            </a:stretch>
          </a:blipFill>
          <a:ln w="57150" cap="sq">
            <a:solidFill>
              <a:srgbClr val="000000"/>
            </a:solidFill>
            <a:prstDash val="solid"/>
            <a:miter/>
          </a:ln>
        </p:spPr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F9F9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-330044"/>
            <a:ext cx="5507479" cy="3783893"/>
            <a:chOff x="0" y="0"/>
            <a:chExt cx="1450529" cy="99658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450529" cy="996581"/>
            </a:xfrm>
            <a:custGeom>
              <a:avLst/>
              <a:gdLst/>
              <a:ahLst/>
              <a:cxnLst/>
              <a:rect l="l" t="t" r="r" b="b"/>
              <a:pathLst>
                <a:path w="1450529" h="996581">
                  <a:moveTo>
                    <a:pt x="0" y="0"/>
                  </a:moveTo>
                  <a:lnTo>
                    <a:pt x="1450529" y="0"/>
                  </a:lnTo>
                  <a:lnTo>
                    <a:pt x="1450529" y="996581"/>
                  </a:lnTo>
                  <a:lnTo>
                    <a:pt x="0" y="996581"/>
                  </a:lnTo>
                  <a:close/>
                </a:path>
              </a:pathLst>
            </a:custGeom>
            <a:solidFill>
              <a:srgbClr val="CEE6DF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1450529" cy="103468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0" y="6714594"/>
            <a:ext cx="5507479" cy="3783893"/>
            <a:chOff x="0" y="0"/>
            <a:chExt cx="1450529" cy="996581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450529" cy="996581"/>
            </a:xfrm>
            <a:custGeom>
              <a:avLst/>
              <a:gdLst/>
              <a:ahLst/>
              <a:cxnLst/>
              <a:rect l="l" t="t" r="r" b="b"/>
              <a:pathLst>
                <a:path w="1450529" h="996581">
                  <a:moveTo>
                    <a:pt x="0" y="0"/>
                  </a:moveTo>
                  <a:lnTo>
                    <a:pt x="1450529" y="0"/>
                  </a:lnTo>
                  <a:lnTo>
                    <a:pt x="1450529" y="996581"/>
                  </a:lnTo>
                  <a:lnTo>
                    <a:pt x="0" y="996581"/>
                  </a:lnTo>
                  <a:close/>
                </a:path>
              </a:pathLst>
            </a:custGeom>
            <a:solidFill>
              <a:srgbClr val="CEE6DF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0" y="-38100"/>
              <a:ext cx="1450529" cy="103468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2780521" y="-154704"/>
            <a:ext cx="5507479" cy="3783893"/>
            <a:chOff x="0" y="0"/>
            <a:chExt cx="1450529" cy="996581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1450529" cy="996581"/>
            </a:xfrm>
            <a:custGeom>
              <a:avLst/>
              <a:gdLst/>
              <a:ahLst/>
              <a:cxnLst/>
              <a:rect l="l" t="t" r="r" b="b"/>
              <a:pathLst>
                <a:path w="1450529" h="996581">
                  <a:moveTo>
                    <a:pt x="0" y="0"/>
                  </a:moveTo>
                  <a:lnTo>
                    <a:pt x="1450529" y="0"/>
                  </a:lnTo>
                  <a:lnTo>
                    <a:pt x="1450529" y="996581"/>
                  </a:lnTo>
                  <a:lnTo>
                    <a:pt x="0" y="996581"/>
                  </a:lnTo>
                  <a:close/>
                </a:path>
              </a:pathLst>
            </a:custGeom>
            <a:solidFill>
              <a:srgbClr val="CEE6DF"/>
            </a:solidFill>
          </p:spPr>
        </p:sp>
        <p:sp>
          <p:nvSpPr>
            <p:cNvPr id="10" name="TextBox 10"/>
            <p:cNvSpPr txBox="1"/>
            <p:nvPr/>
          </p:nvSpPr>
          <p:spPr>
            <a:xfrm>
              <a:off x="0" y="-38100"/>
              <a:ext cx="1450529" cy="103468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12780521" y="6619380"/>
            <a:ext cx="5507479" cy="3783893"/>
            <a:chOff x="0" y="0"/>
            <a:chExt cx="1450529" cy="996581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1450529" cy="996581"/>
            </a:xfrm>
            <a:custGeom>
              <a:avLst/>
              <a:gdLst/>
              <a:ahLst/>
              <a:cxnLst/>
              <a:rect l="l" t="t" r="r" b="b"/>
              <a:pathLst>
                <a:path w="1450529" h="996581">
                  <a:moveTo>
                    <a:pt x="0" y="0"/>
                  </a:moveTo>
                  <a:lnTo>
                    <a:pt x="1450529" y="0"/>
                  </a:lnTo>
                  <a:lnTo>
                    <a:pt x="1450529" y="996581"/>
                  </a:lnTo>
                  <a:lnTo>
                    <a:pt x="0" y="996581"/>
                  </a:lnTo>
                  <a:close/>
                </a:path>
              </a:pathLst>
            </a:custGeom>
            <a:solidFill>
              <a:srgbClr val="CEE6DF"/>
            </a:solidFill>
          </p:spPr>
        </p:sp>
        <p:sp>
          <p:nvSpPr>
            <p:cNvPr id="13" name="TextBox 13"/>
            <p:cNvSpPr txBox="1"/>
            <p:nvPr/>
          </p:nvSpPr>
          <p:spPr>
            <a:xfrm>
              <a:off x="0" y="-38100"/>
              <a:ext cx="1450529" cy="103468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3495627" y="2643388"/>
            <a:ext cx="11296745" cy="5000225"/>
            <a:chOff x="0" y="0"/>
            <a:chExt cx="2975274" cy="1316932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2975274" cy="1316932"/>
            </a:xfrm>
            <a:custGeom>
              <a:avLst/>
              <a:gdLst/>
              <a:ahLst/>
              <a:cxnLst/>
              <a:rect l="l" t="t" r="r" b="b"/>
              <a:pathLst>
                <a:path w="2975274" h="1316932">
                  <a:moveTo>
                    <a:pt x="0" y="0"/>
                  </a:moveTo>
                  <a:lnTo>
                    <a:pt x="2975274" y="0"/>
                  </a:lnTo>
                  <a:lnTo>
                    <a:pt x="2975274" y="1316932"/>
                  </a:lnTo>
                  <a:lnTo>
                    <a:pt x="0" y="1316932"/>
                  </a:lnTo>
                  <a:close/>
                </a:path>
              </a:pathLst>
            </a:custGeom>
            <a:solidFill>
              <a:srgbClr val="FFFFFF"/>
            </a:solidFill>
            <a:ln w="57150" cap="sq">
              <a:solidFill>
                <a:srgbClr val="000000"/>
              </a:solidFill>
              <a:prstDash val="solid"/>
              <a:miter/>
            </a:ln>
          </p:spPr>
        </p:sp>
        <p:sp>
          <p:nvSpPr>
            <p:cNvPr id="16" name="TextBox 16"/>
            <p:cNvSpPr txBox="1"/>
            <p:nvPr/>
          </p:nvSpPr>
          <p:spPr>
            <a:xfrm>
              <a:off x="0" y="-38100"/>
              <a:ext cx="2975274" cy="135503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7" name="TextBox 17"/>
          <p:cNvSpPr txBox="1"/>
          <p:nvPr/>
        </p:nvSpPr>
        <p:spPr>
          <a:xfrm>
            <a:off x="4568515" y="3676983"/>
            <a:ext cx="9150969" cy="29901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23460"/>
              </a:lnSpc>
            </a:pPr>
            <a:r>
              <a:rPr lang="en-US" sz="20051">
                <a:solidFill>
                  <a:srgbClr val="000000"/>
                </a:solidFill>
                <a:latin typeface="Bree Serif"/>
                <a:ea typeface="Bree Serif"/>
                <a:cs typeface="Bree Serif"/>
                <a:sym typeface="Bree Serif"/>
              </a:rPr>
              <a:t>Gracias</a:t>
            </a:r>
          </a:p>
        </p:txBody>
      </p:sp>
      <p:sp>
        <p:nvSpPr>
          <p:cNvPr id="18" name="Freeform 18"/>
          <p:cNvSpPr/>
          <p:nvPr/>
        </p:nvSpPr>
        <p:spPr>
          <a:xfrm rot="-1488391">
            <a:off x="12950534" y="7175672"/>
            <a:ext cx="2844154" cy="874577"/>
          </a:xfrm>
          <a:custGeom>
            <a:avLst/>
            <a:gdLst/>
            <a:ahLst/>
            <a:cxnLst/>
            <a:rect l="l" t="t" r="r" b="b"/>
            <a:pathLst>
              <a:path w="2844154" h="874577">
                <a:moveTo>
                  <a:pt x="0" y="0"/>
                </a:moveTo>
                <a:lnTo>
                  <a:pt x="2844154" y="0"/>
                </a:lnTo>
                <a:lnTo>
                  <a:pt x="2844154" y="874577"/>
                </a:lnTo>
                <a:lnTo>
                  <a:pt x="0" y="87457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 l="-22285" t="-22285" r="-6376" b="-6376"/>
            </a:stretch>
          </a:blipFill>
          <a:ln w="57150" cap="sq">
            <a:solidFill>
              <a:srgbClr val="000000"/>
            </a:solidFill>
            <a:prstDash val="solid"/>
            <a:miter/>
          </a:ln>
        </p:spPr>
      </p:sp>
      <p:sp>
        <p:nvSpPr>
          <p:cNvPr id="19" name="Freeform 19"/>
          <p:cNvSpPr/>
          <p:nvPr/>
        </p:nvSpPr>
        <p:spPr>
          <a:xfrm rot="-1488391">
            <a:off x="2611074" y="2479445"/>
            <a:ext cx="2844154" cy="874577"/>
          </a:xfrm>
          <a:custGeom>
            <a:avLst/>
            <a:gdLst/>
            <a:ahLst/>
            <a:cxnLst/>
            <a:rect l="l" t="t" r="r" b="b"/>
            <a:pathLst>
              <a:path w="2844154" h="874577">
                <a:moveTo>
                  <a:pt x="0" y="0"/>
                </a:moveTo>
                <a:lnTo>
                  <a:pt x="2844153" y="0"/>
                </a:lnTo>
                <a:lnTo>
                  <a:pt x="2844153" y="874577"/>
                </a:lnTo>
                <a:lnTo>
                  <a:pt x="0" y="87457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 l="-22285" t="-22285" r="-6376" b="-6376"/>
            </a:stretch>
          </a:blipFill>
          <a:ln w="57150" cap="sq">
            <a:solidFill>
              <a:srgbClr val="000000"/>
            </a:solidFill>
            <a:prstDash val="solid"/>
            <a:miter/>
          </a:ln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760293" y="1384162"/>
            <a:ext cx="14708610" cy="7604495"/>
            <a:chOff x="0" y="0"/>
            <a:chExt cx="4274726" cy="221007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274726" cy="2210075"/>
            </a:xfrm>
            <a:custGeom>
              <a:avLst/>
              <a:gdLst/>
              <a:ahLst/>
              <a:cxnLst/>
              <a:rect l="l" t="t" r="r" b="b"/>
              <a:pathLst>
                <a:path w="4274726" h="2210075">
                  <a:moveTo>
                    <a:pt x="0" y="0"/>
                  </a:moveTo>
                  <a:lnTo>
                    <a:pt x="4274726" y="0"/>
                  </a:lnTo>
                  <a:lnTo>
                    <a:pt x="4274726" y="2210075"/>
                  </a:lnTo>
                  <a:lnTo>
                    <a:pt x="0" y="2210075"/>
                  </a:lnTo>
                  <a:close/>
                </a:path>
              </a:pathLst>
            </a:custGeom>
            <a:solidFill>
              <a:srgbClr val="75ACA8"/>
            </a:solidFill>
            <a:ln w="57150" cap="sq">
              <a:solidFill>
                <a:srgbClr val="000000"/>
              </a:solidFill>
              <a:prstDash val="solid"/>
              <a:miter/>
            </a:ln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274726" cy="2248175"/>
            </a:xfrm>
            <a:prstGeom prst="rect">
              <a:avLst/>
            </a:prstGeom>
          </p:spPr>
          <p:txBody>
            <a:bodyPr lIns="46036" tIns="46036" rIns="46036" bIns="46036" rtlCol="0" anchor="ctr"/>
            <a:lstStyle/>
            <a:p>
              <a:pPr algn="ctr">
                <a:lnSpc>
                  <a:spcPts val="2660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2082393" y="1777783"/>
            <a:ext cx="14064410" cy="6817254"/>
            <a:chOff x="0" y="0"/>
            <a:chExt cx="4087504" cy="1981281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4087504" cy="1981281"/>
            </a:xfrm>
            <a:custGeom>
              <a:avLst/>
              <a:gdLst/>
              <a:ahLst/>
              <a:cxnLst/>
              <a:rect l="l" t="t" r="r" b="b"/>
              <a:pathLst>
                <a:path w="4087504" h="1981281">
                  <a:moveTo>
                    <a:pt x="0" y="0"/>
                  </a:moveTo>
                  <a:lnTo>
                    <a:pt x="4087504" y="0"/>
                  </a:lnTo>
                  <a:lnTo>
                    <a:pt x="4087504" y="1981281"/>
                  </a:lnTo>
                  <a:lnTo>
                    <a:pt x="0" y="1981281"/>
                  </a:lnTo>
                  <a:close/>
                </a:path>
              </a:pathLst>
            </a:custGeom>
            <a:solidFill>
              <a:srgbClr val="FFFFFF"/>
            </a:solidFill>
            <a:ln w="57150" cap="sq">
              <a:solidFill>
                <a:srgbClr val="000000"/>
              </a:solidFill>
              <a:prstDash val="solid"/>
              <a:miter/>
            </a:ln>
          </p:spPr>
        </p:sp>
        <p:sp>
          <p:nvSpPr>
            <p:cNvPr id="7" name="TextBox 7"/>
            <p:cNvSpPr txBox="1"/>
            <p:nvPr/>
          </p:nvSpPr>
          <p:spPr>
            <a:xfrm>
              <a:off x="0" y="-38100"/>
              <a:ext cx="4087504" cy="2019381"/>
            </a:xfrm>
            <a:prstGeom prst="rect">
              <a:avLst/>
            </a:prstGeom>
          </p:spPr>
          <p:txBody>
            <a:bodyPr lIns="46036" tIns="46036" rIns="46036" bIns="46036" rtlCol="0" anchor="ctr"/>
            <a:lstStyle/>
            <a:p>
              <a:pPr algn="ctr">
                <a:lnSpc>
                  <a:spcPts val="2660"/>
                </a:lnSpc>
              </a:pPr>
              <a:endParaRPr/>
            </a:p>
          </p:txBody>
        </p:sp>
      </p:grpSp>
      <p:sp>
        <p:nvSpPr>
          <p:cNvPr id="8" name="Freeform 8"/>
          <p:cNvSpPr/>
          <p:nvPr/>
        </p:nvSpPr>
        <p:spPr>
          <a:xfrm rot="-1121667">
            <a:off x="727582" y="1146411"/>
            <a:ext cx="3094558" cy="951577"/>
          </a:xfrm>
          <a:custGeom>
            <a:avLst/>
            <a:gdLst/>
            <a:ahLst/>
            <a:cxnLst/>
            <a:rect l="l" t="t" r="r" b="b"/>
            <a:pathLst>
              <a:path w="3094558" h="951577">
                <a:moveTo>
                  <a:pt x="0" y="0"/>
                </a:moveTo>
                <a:lnTo>
                  <a:pt x="3094558" y="0"/>
                </a:lnTo>
                <a:lnTo>
                  <a:pt x="3094558" y="951576"/>
                </a:lnTo>
                <a:lnTo>
                  <a:pt x="0" y="95157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 l="-22285" t="-22285" r="-6376" b="-6376"/>
            </a:stretch>
          </a:blipFill>
          <a:ln w="47625" cap="sq">
            <a:solidFill>
              <a:srgbClr val="000000"/>
            </a:solidFill>
            <a:prstDash val="solid"/>
            <a:miter/>
          </a:ln>
        </p:spPr>
      </p:sp>
      <p:sp>
        <p:nvSpPr>
          <p:cNvPr id="9" name="Freeform 9"/>
          <p:cNvSpPr/>
          <p:nvPr/>
        </p:nvSpPr>
        <p:spPr>
          <a:xfrm rot="-935356">
            <a:off x="14465784" y="8261535"/>
            <a:ext cx="3094558" cy="951577"/>
          </a:xfrm>
          <a:custGeom>
            <a:avLst/>
            <a:gdLst/>
            <a:ahLst/>
            <a:cxnLst/>
            <a:rect l="l" t="t" r="r" b="b"/>
            <a:pathLst>
              <a:path w="3094558" h="951577">
                <a:moveTo>
                  <a:pt x="0" y="0"/>
                </a:moveTo>
                <a:lnTo>
                  <a:pt x="3094559" y="0"/>
                </a:lnTo>
                <a:lnTo>
                  <a:pt x="3094559" y="951576"/>
                </a:lnTo>
                <a:lnTo>
                  <a:pt x="0" y="95157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 l="-22285" t="-22285" r="-6376" b="-6376"/>
            </a:stretch>
          </a:blipFill>
          <a:ln w="47625" cap="sq">
            <a:solidFill>
              <a:srgbClr val="000000"/>
            </a:solidFill>
            <a:prstDash val="solid"/>
            <a:miter/>
          </a:ln>
        </p:spPr>
      </p:sp>
      <p:sp>
        <p:nvSpPr>
          <p:cNvPr id="10" name="Freeform 10"/>
          <p:cNvSpPr/>
          <p:nvPr/>
        </p:nvSpPr>
        <p:spPr>
          <a:xfrm>
            <a:off x="13965916" y="490316"/>
            <a:ext cx="3667972" cy="3534591"/>
          </a:xfrm>
          <a:custGeom>
            <a:avLst/>
            <a:gdLst/>
            <a:ahLst/>
            <a:cxnLst/>
            <a:rect l="l" t="t" r="r" b="b"/>
            <a:pathLst>
              <a:path w="3667972" h="3534591">
                <a:moveTo>
                  <a:pt x="0" y="0"/>
                </a:moveTo>
                <a:lnTo>
                  <a:pt x="3667972" y="0"/>
                </a:lnTo>
                <a:lnTo>
                  <a:pt x="3667972" y="3534591"/>
                </a:lnTo>
                <a:lnTo>
                  <a:pt x="0" y="353459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1" name="TextBox 11"/>
          <p:cNvSpPr txBox="1"/>
          <p:nvPr/>
        </p:nvSpPr>
        <p:spPr>
          <a:xfrm>
            <a:off x="2646250" y="4339699"/>
            <a:ext cx="12764021" cy="33045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286"/>
              </a:lnSpc>
            </a:pPr>
            <a:r>
              <a:rPr lang="en-US" sz="3775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“¿Alguna vez te has preguntado por qué suben los precios, cómo se decide tu sueldo o por qué algunos países son ricos y otros no?</a:t>
            </a:r>
          </a:p>
          <a:p>
            <a:pPr algn="just">
              <a:lnSpc>
                <a:spcPts val="5286"/>
              </a:lnSpc>
            </a:pPr>
            <a:r>
              <a:rPr lang="en-US" sz="3775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En Economía y Sociedad buscamos responder esas preguntas… ¡con ejemplos reales y de tu vida cotidiana!”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4295259" y="2295711"/>
            <a:ext cx="9270608" cy="17865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14044"/>
              </a:lnSpc>
            </a:pPr>
            <a:r>
              <a:rPr lang="en-US" sz="12003">
                <a:solidFill>
                  <a:srgbClr val="000000"/>
                </a:solidFill>
                <a:latin typeface="Bree Serif"/>
                <a:ea typeface="Bree Serif"/>
                <a:cs typeface="Bree Serif"/>
                <a:sym typeface="Bree Serif"/>
              </a:rPr>
              <a:t>Introducción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4ABA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5400000">
            <a:off x="6011836" y="-6667597"/>
            <a:ext cx="6264329" cy="19009447"/>
            <a:chOff x="0" y="0"/>
            <a:chExt cx="1649864" cy="500660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649864" cy="5006603"/>
            </a:xfrm>
            <a:custGeom>
              <a:avLst/>
              <a:gdLst/>
              <a:ahLst/>
              <a:cxnLst/>
              <a:rect l="l" t="t" r="r" b="b"/>
              <a:pathLst>
                <a:path w="1649864" h="5006603">
                  <a:moveTo>
                    <a:pt x="0" y="0"/>
                  </a:moveTo>
                  <a:lnTo>
                    <a:pt x="1649864" y="0"/>
                  </a:lnTo>
                  <a:lnTo>
                    <a:pt x="1649864" y="5006603"/>
                  </a:lnTo>
                  <a:lnTo>
                    <a:pt x="0" y="5006603"/>
                  </a:lnTo>
                  <a:close/>
                </a:path>
              </a:pathLst>
            </a:custGeom>
            <a:solidFill>
              <a:srgbClr val="CEE6DF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1649864" cy="50447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2470564" y="1499986"/>
            <a:ext cx="13346871" cy="7287028"/>
            <a:chOff x="0" y="0"/>
            <a:chExt cx="3515225" cy="1919217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3515225" cy="1919217"/>
            </a:xfrm>
            <a:custGeom>
              <a:avLst/>
              <a:gdLst/>
              <a:ahLst/>
              <a:cxnLst/>
              <a:rect l="l" t="t" r="r" b="b"/>
              <a:pathLst>
                <a:path w="3515225" h="1919217">
                  <a:moveTo>
                    <a:pt x="0" y="0"/>
                  </a:moveTo>
                  <a:lnTo>
                    <a:pt x="3515225" y="0"/>
                  </a:lnTo>
                  <a:lnTo>
                    <a:pt x="3515225" y="1919217"/>
                  </a:lnTo>
                  <a:lnTo>
                    <a:pt x="0" y="1919217"/>
                  </a:lnTo>
                  <a:close/>
                </a:path>
              </a:pathLst>
            </a:custGeom>
            <a:solidFill>
              <a:srgbClr val="FFFFFF"/>
            </a:solidFill>
            <a:ln w="57150" cap="sq">
              <a:solidFill>
                <a:srgbClr val="000000"/>
              </a:solidFill>
              <a:prstDash val="solid"/>
              <a:miter/>
            </a:ln>
          </p:spPr>
        </p:sp>
        <p:sp>
          <p:nvSpPr>
            <p:cNvPr id="7" name="TextBox 7"/>
            <p:cNvSpPr txBox="1"/>
            <p:nvPr/>
          </p:nvSpPr>
          <p:spPr>
            <a:xfrm>
              <a:off x="0" y="-38100"/>
              <a:ext cx="3515225" cy="195731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8" name="Freeform 8"/>
          <p:cNvSpPr/>
          <p:nvPr/>
        </p:nvSpPr>
        <p:spPr>
          <a:xfrm>
            <a:off x="7671821" y="1028700"/>
            <a:ext cx="3094558" cy="951577"/>
          </a:xfrm>
          <a:custGeom>
            <a:avLst/>
            <a:gdLst/>
            <a:ahLst/>
            <a:cxnLst/>
            <a:rect l="l" t="t" r="r" b="b"/>
            <a:pathLst>
              <a:path w="3094558" h="951577">
                <a:moveTo>
                  <a:pt x="0" y="0"/>
                </a:moveTo>
                <a:lnTo>
                  <a:pt x="3094558" y="0"/>
                </a:lnTo>
                <a:lnTo>
                  <a:pt x="3094558" y="951577"/>
                </a:lnTo>
                <a:lnTo>
                  <a:pt x="0" y="95157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 l="-22285" t="-22285" r="-6376" b="-6376"/>
            </a:stretch>
          </a:blipFill>
          <a:ln w="57150" cap="sq">
            <a:solidFill>
              <a:srgbClr val="000000"/>
            </a:solidFill>
            <a:prstDash val="solid"/>
            <a:miter/>
          </a:ln>
        </p:spPr>
      </p:sp>
      <p:sp>
        <p:nvSpPr>
          <p:cNvPr id="9" name="TextBox 9"/>
          <p:cNvSpPr txBox="1"/>
          <p:nvPr/>
        </p:nvSpPr>
        <p:spPr>
          <a:xfrm>
            <a:off x="3448197" y="4215110"/>
            <a:ext cx="11068484" cy="38044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031"/>
              </a:lnSpc>
            </a:pPr>
            <a:r>
              <a:rPr lang="en-US" sz="3594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Economía y Sociedad te enseña a comprender cómo funciona el mundo económico que nos rodea y cómo nuestras decisiones influyen en él.</a:t>
            </a:r>
          </a:p>
          <a:p>
            <a:pPr algn="just">
              <a:lnSpc>
                <a:spcPts val="5031"/>
              </a:lnSpc>
            </a:pPr>
            <a:r>
              <a:rPr lang="en-US" sz="3594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Aprenderás a pensar críticamente, analizar información real, investigar, debatir y proponer soluciones a problemas actuales.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3760994" y="2485584"/>
            <a:ext cx="10609869" cy="9579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7538"/>
              </a:lnSpc>
            </a:pPr>
            <a:r>
              <a:rPr lang="en-US" sz="6443">
                <a:solidFill>
                  <a:srgbClr val="000000"/>
                </a:solidFill>
                <a:latin typeface="Bree Serif"/>
                <a:ea typeface="Bree Serif"/>
                <a:cs typeface="Bree Serif"/>
                <a:sym typeface="Bree Serif"/>
              </a:rPr>
              <a:t>¿De qué trata la asignatura?</a:t>
            </a:r>
          </a:p>
        </p:txBody>
      </p:sp>
      <p:sp>
        <p:nvSpPr>
          <p:cNvPr id="11" name="Freeform 11"/>
          <p:cNvSpPr/>
          <p:nvPr/>
        </p:nvSpPr>
        <p:spPr>
          <a:xfrm rot="-9419605" flipH="1" flipV="1">
            <a:off x="944530" y="486526"/>
            <a:ext cx="3052069" cy="2763510"/>
          </a:xfrm>
          <a:custGeom>
            <a:avLst/>
            <a:gdLst/>
            <a:ahLst/>
            <a:cxnLst/>
            <a:rect l="l" t="t" r="r" b="b"/>
            <a:pathLst>
              <a:path w="3052069" h="2763510">
                <a:moveTo>
                  <a:pt x="3052069" y="2763510"/>
                </a:moveTo>
                <a:lnTo>
                  <a:pt x="0" y="2763510"/>
                </a:lnTo>
                <a:lnTo>
                  <a:pt x="0" y="0"/>
                </a:lnTo>
                <a:lnTo>
                  <a:pt x="3052069" y="0"/>
                </a:lnTo>
                <a:lnTo>
                  <a:pt x="3052069" y="276351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 rot="10351203" flipV="1">
            <a:off x="14291401" y="786152"/>
            <a:ext cx="3052069" cy="2763510"/>
          </a:xfrm>
          <a:custGeom>
            <a:avLst/>
            <a:gdLst/>
            <a:ahLst/>
            <a:cxnLst/>
            <a:rect l="l" t="t" r="r" b="b"/>
            <a:pathLst>
              <a:path w="3052069" h="2763510">
                <a:moveTo>
                  <a:pt x="0" y="2763510"/>
                </a:moveTo>
                <a:lnTo>
                  <a:pt x="3052069" y="2763510"/>
                </a:lnTo>
                <a:lnTo>
                  <a:pt x="3052069" y="0"/>
                </a:lnTo>
                <a:lnTo>
                  <a:pt x="0" y="0"/>
                </a:lnTo>
                <a:lnTo>
                  <a:pt x="0" y="276351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F9F9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74245" y="1212108"/>
            <a:ext cx="18636490" cy="7862784"/>
            <a:chOff x="0" y="0"/>
            <a:chExt cx="4908376" cy="207085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908376" cy="2070857"/>
            </a:xfrm>
            <a:custGeom>
              <a:avLst/>
              <a:gdLst/>
              <a:ahLst/>
              <a:cxnLst/>
              <a:rect l="l" t="t" r="r" b="b"/>
              <a:pathLst>
                <a:path w="4908376" h="2070857">
                  <a:moveTo>
                    <a:pt x="0" y="0"/>
                  </a:moveTo>
                  <a:lnTo>
                    <a:pt x="4908376" y="0"/>
                  </a:lnTo>
                  <a:lnTo>
                    <a:pt x="4908376" y="2070857"/>
                  </a:lnTo>
                  <a:lnTo>
                    <a:pt x="0" y="2070857"/>
                  </a:lnTo>
                  <a:close/>
                </a:path>
              </a:pathLst>
            </a:custGeom>
            <a:solidFill>
              <a:srgbClr val="FFFFFF"/>
            </a:solidFill>
            <a:ln w="57150" cap="sq">
              <a:solidFill>
                <a:srgbClr val="000000"/>
              </a:solidFill>
              <a:prstDash val="solid"/>
              <a:miter/>
            </a:ln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908376" cy="210895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1028700" y="3924207"/>
            <a:ext cx="10580059" cy="455159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4624"/>
              </a:lnSpc>
            </a:pPr>
            <a:r>
              <a:rPr lang="en-US" sz="3303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🟢 Unidad 1: Economía, de la teoría a la práctica</a:t>
            </a:r>
          </a:p>
          <a:p>
            <a:pPr marL="713216" lvl="1" indent="-356608" algn="just">
              <a:lnSpc>
                <a:spcPts val="4624"/>
              </a:lnSpc>
              <a:buFont typeface="Arial"/>
              <a:buChar char="•"/>
            </a:pPr>
            <a:r>
              <a:rPr lang="en-US" sz="3303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Entenderás qué es la economía y por qué es una ciencia social.</a:t>
            </a:r>
          </a:p>
          <a:p>
            <a:pPr marL="713216" lvl="1" indent="-356608" algn="just">
              <a:lnSpc>
                <a:spcPts val="4624"/>
              </a:lnSpc>
              <a:buFont typeface="Arial"/>
              <a:buChar char="•"/>
            </a:pPr>
            <a:r>
              <a:rPr lang="en-US" sz="3303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Analizarás cómo personas, empresas y el Estado toman decisiones frente a la escasez.</a:t>
            </a:r>
          </a:p>
          <a:p>
            <a:pPr marL="713216" lvl="1" indent="-356608" algn="just">
              <a:lnSpc>
                <a:spcPts val="4624"/>
              </a:lnSpc>
              <a:buFont typeface="Arial"/>
              <a:buChar char="•"/>
            </a:pPr>
            <a:r>
              <a:rPr lang="en-US" sz="3303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Actividades: juegos de simulación, análisis de casos y decisiones económicas cotidianas.</a:t>
            </a:r>
          </a:p>
          <a:p>
            <a:pPr algn="just">
              <a:lnSpc>
                <a:spcPts val="3924"/>
              </a:lnSpc>
            </a:pPr>
            <a:endParaRPr lang="en-US" sz="3303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6" name="Freeform 6"/>
          <p:cNvSpPr/>
          <p:nvPr/>
        </p:nvSpPr>
        <p:spPr>
          <a:xfrm>
            <a:off x="12181149" y="2380162"/>
            <a:ext cx="5577110" cy="4999119"/>
          </a:xfrm>
          <a:custGeom>
            <a:avLst/>
            <a:gdLst/>
            <a:ahLst/>
            <a:cxnLst/>
            <a:rect l="l" t="t" r="r" b="b"/>
            <a:pathLst>
              <a:path w="5577110" h="4999119">
                <a:moveTo>
                  <a:pt x="0" y="0"/>
                </a:moveTo>
                <a:lnTo>
                  <a:pt x="5577111" y="0"/>
                </a:lnTo>
                <a:lnTo>
                  <a:pt x="5577111" y="4999119"/>
                </a:lnTo>
                <a:lnTo>
                  <a:pt x="0" y="499911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7" name="TextBox 7"/>
          <p:cNvSpPr txBox="1"/>
          <p:nvPr/>
        </p:nvSpPr>
        <p:spPr>
          <a:xfrm>
            <a:off x="1028700" y="2399212"/>
            <a:ext cx="10580059" cy="114352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8935"/>
              </a:lnSpc>
            </a:pPr>
            <a:r>
              <a:rPr lang="en-US" sz="7636">
                <a:solidFill>
                  <a:srgbClr val="000000"/>
                </a:solidFill>
                <a:latin typeface="Bree Serif"/>
                <a:ea typeface="Bree Serif"/>
                <a:cs typeface="Bree Serif"/>
                <a:sym typeface="Bree Serif"/>
              </a:rPr>
              <a:t>Unidades del programa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1D2C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446442">
            <a:off x="-498073" y="6255236"/>
            <a:ext cx="19083189" cy="5353531"/>
            <a:chOff x="0" y="0"/>
            <a:chExt cx="5026025" cy="140998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026025" cy="1409983"/>
            </a:xfrm>
            <a:custGeom>
              <a:avLst/>
              <a:gdLst/>
              <a:ahLst/>
              <a:cxnLst/>
              <a:rect l="l" t="t" r="r" b="b"/>
              <a:pathLst>
                <a:path w="5026025" h="1409983">
                  <a:moveTo>
                    <a:pt x="0" y="0"/>
                  </a:moveTo>
                  <a:lnTo>
                    <a:pt x="5026025" y="0"/>
                  </a:lnTo>
                  <a:lnTo>
                    <a:pt x="5026025" y="1409983"/>
                  </a:lnTo>
                  <a:lnTo>
                    <a:pt x="0" y="1409983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5026025" cy="144808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717722" y="1256769"/>
            <a:ext cx="14852556" cy="7773463"/>
            <a:chOff x="0" y="0"/>
            <a:chExt cx="3911784" cy="2047332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3911784" cy="2047332"/>
            </a:xfrm>
            <a:custGeom>
              <a:avLst/>
              <a:gdLst/>
              <a:ahLst/>
              <a:cxnLst/>
              <a:rect l="l" t="t" r="r" b="b"/>
              <a:pathLst>
                <a:path w="3911784" h="2047332">
                  <a:moveTo>
                    <a:pt x="0" y="0"/>
                  </a:moveTo>
                  <a:lnTo>
                    <a:pt x="3911784" y="0"/>
                  </a:lnTo>
                  <a:lnTo>
                    <a:pt x="3911784" y="2047332"/>
                  </a:lnTo>
                  <a:lnTo>
                    <a:pt x="0" y="2047332"/>
                  </a:lnTo>
                  <a:close/>
                </a:path>
              </a:pathLst>
            </a:custGeom>
            <a:solidFill>
              <a:srgbClr val="FFFFFF"/>
            </a:solidFill>
            <a:ln w="57150" cap="sq">
              <a:solidFill>
                <a:srgbClr val="000000"/>
              </a:solidFill>
              <a:prstDash val="solid"/>
              <a:miter/>
            </a:ln>
          </p:spPr>
        </p:sp>
        <p:sp>
          <p:nvSpPr>
            <p:cNvPr id="7" name="TextBox 7"/>
            <p:cNvSpPr txBox="1"/>
            <p:nvPr/>
          </p:nvSpPr>
          <p:spPr>
            <a:xfrm>
              <a:off x="0" y="-38100"/>
              <a:ext cx="3911784" cy="208543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8" name="Freeform 8"/>
          <p:cNvSpPr/>
          <p:nvPr/>
        </p:nvSpPr>
        <p:spPr>
          <a:xfrm rot="-113420">
            <a:off x="7044127" y="694622"/>
            <a:ext cx="3656235" cy="1124292"/>
          </a:xfrm>
          <a:custGeom>
            <a:avLst/>
            <a:gdLst/>
            <a:ahLst/>
            <a:cxnLst/>
            <a:rect l="l" t="t" r="r" b="b"/>
            <a:pathLst>
              <a:path w="3656235" h="1124292">
                <a:moveTo>
                  <a:pt x="0" y="0"/>
                </a:moveTo>
                <a:lnTo>
                  <a:pt x="3656235" y="0"/>
                </a:lnTo>
                <a:lnTo>
                  <a:pt x="3656235" y="1124293"/>
                </a:lnTo>
                <a:lnTo>
                  <a:pt x="0" y="112429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 l="-22285" t="-22285" r="-6376" b="-6376"/>
            </a:stretch>
          </a:blipFill>
          <a:ln w="57150" cap="sq">
            <a:solidFill>
              <a:srgbClr val="000000"/>
            </a:solidFill>
            <a:prstDash val="solid"/>
            <a:miter/>
          </a:ln>
        </p:spPr>
      </p:sp>
      <p:sp>
        <p:nvSpPr>
          <p:cNvPr id="9" name="TextBox 9"/>
          <p:cNvSpPr txBox="1"/>
          <p:nvPr/>
        </p:nvSpPr>
        <p:spPr>
          <a:xfrm>
            <a:off x="3013496" y="4351286"/>
            <a:ext cx="12061451" cy="430246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52768" lvl="1" indent="-376384" algn="just">
              <a:lnSpc>
                <a:spcPts val="4881"/>
              </a:lnSpc>
              <a:buFont typeface="Arial"/>
              <a:buChar char="•"/>
            </a:pPr>
            <a:r>
              <a:rPr lang="en-US" sz="3486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Descubrirás cómo interactúan consumidores y productores.</a:t>
            </a:r>
          </a:p>
          <a:p>
            <a:pPr marL="752768" lvl="1" indent="-376384" algn="just">
              <a:lnSpc>
                <a:spcPts val="4881"/>
              </a:lnSpc>
              <a:buFont typeface="Arial"/>
              <a:buChar char="•"/>
            </a:pPr>
            <a:r>
              <a:rPr lang="en-US" sz="3486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Verás qué pasa cuando el mercado falla (monopolios, colusión, contaminación).</a:t>
            </a:r>
          </a:p>
          <a:p>
            <a:pPr marL="752768" lvl="1" indent="-376384" algn="just">
              <a:lnSpc>
                <a:spcPts val="4881"/>
              </a:lnSpc>
              <a:buFont typeface="Arial"/>
              <a:buChar char="•"/>
            </a:pPr>
            <a:r>
              <a:rPr lang="en-US" sz="3486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Estudiarás el rol del Estado y casos reales de Chile (como colusión de farmacias o del papel).</a:t>
            </a:r>
          </a:p>
          <a:p>
            <a:pPr algn="just">
              <a:lnSpc>
                <a:spcPts val="4881"/>
              </a:lnSpc>
            </a:pPr>
            <a:endParaRPr lang="en-US" sz="3486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3013496" y="2780300"/>
            <a:ext cx="12261008" cy="28749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6054"/>
              </a:lnSpc>
            </a:pPr>
            <a:r>
              <a:rPr lang="en-US" sz="5174">
                <a:solidFill>
                  <a:srgbClr val="000000"/>
                </a:solidFill>
                <a:latin typeface="Bree Serif"/>
                <a:ea typeface="Bree Serif"/>
                <a:cs typeface="Bree Serif"/>
                <a:sym typeface="Bree Serif"/>
              </a:rPr>
              <a:t>🟡 Unidad 2: El mercado: imperfecciones y externalidades</a:t>
            </a:r>
          </a:p>
          <a:p>
            <a:pPr algn="just">
              <a:lnSpc>
                <a:spcPts val="10500"/>
              </a:lnSpc>
            </a:pPr>
            <a:endParaRPr lang="en-US" sz="5174">
              <a:solidFill>
                <a:srgbClr val="000000"/>
              </a:solidFill>
              <a:latin typeface="Bree Serif"/>
              <a:ea typeface="Bree Serif"/>
              <a:cs typeface="Bree Serif"/>
              <a:sym typeface="Bree Serif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28700" y="1028700"/>
            <a:ext cx="16230600" cy="8229600"/>
            <a:chOff x="0" y="0"/>
            <a:chExt cx="4274726" cy="216746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274726" cy="2167467"/>
            </a:xfrm>
            <a:custGeom>
              <a:avLst/>
              <a:gdLst/>
              <a:ahLst/>
              <a:cxnLst/>
              <a:rect l="l" t="t" r="r" b="b"/>
              <a:pathLst>
                <a:path w="4274726" h="2167467">
                  <a:moveTo>
                    <a:pt x="0" y="0"/>
                  </a:moveTo>
                  <a:lnTo>
                    <a:pt x="4274726" y="0"/>
                  </a:lnTo>
                  <a:lnTo>
                    <a:pt x="4274726" y="2167467"/>
                  </a:lnTo>
                  <a:lnTo>
                    <a:pt x="0" y="2167467"/>
                  </a:lnTo>
                  <a:close/>
                </a:path>
              </a:pathLst>
            </a:custGeom>
            <a:solidFill>
              <a:srgbClr val="6F9F9C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274726" cy="220556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804496" y="1474223"/>
            <a:ext cx="14679008" cy="2246867"/>
            <a:chOff x="0" y="0"/>
            <a:chExt cx="3866076" cy="591767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3866076" cy="591767"/>
            </a:xfrm>
            <a:custGeom>
              <a:avLst/>
              <a:gdLst/>
              <a:ahLst/>
              <a:cxnLst/>
              <a:rect l="l" t="t" r="r" b="b"/>
              <a:pathLst>
                <a:path w="3866076" h="591767">
                  <a:moveTo>
                    <a:pt x="0" y="0"/>
                  </a:moveTo>
                  <a:lnTo>
                    <a:pt x="3866076" y="0"/>
                  </a:lnTo>
                  <a:lnTo>
                    <a:pt x="3866076" y="591767"/>
                  </a:lnTo>
                  <a:lnTo>
                    <a:pt x="0" y="591767"/>
                  </a:lnTo>
                  <a:close/>
                </a:path>
              </a:pathLst>
            </a:custGeom>
            <a:solidFill>
              <a:srgbClr val="FFFFFF"/>
            </a:solidFill>
            <a:ln w="57150" cap="sq">
              <a:solidFill>
                <a:srgbClr val="000000"/>
              </a:solidFill>
              <a:prstDash val="solid"/>
              <a:miter/>
            </a:ln>
          </p:spPr>
        </p:sp>
        <p:sp>
          <p:nvSpPr>
            <p:cNvPr id="7" name="TextBox 7"/>
            <p:cNvSpPr txBox="1"/>
            <p:nvPr/>
          </p:nvSpPr>
          <p:spPr>
            <a:xfrm>
              <a:off x="0" y="-38100"/>
              <a:ext cx="3866076" cy="62986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804496" y="4020067"/>
            <a:ext cx="14679008" cy="4792711"/>
            <a:chOff x="0" y="0"/>
            <a:chExt cx="3866076" cy="1262278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3866076" cy="1262278"/>
            </a:xfrm>
            <a:custGeom>
              <a:avLst/>
              <a:gdLst/>
              <a:ahLst/>
              <a:cxnLst/>
              <a:rect l="l" t="t" r="r" b="b"/>
              <a:pathLst>
                <a:path w="3866076" h="1262278">
                  <a:moveTo>
                    <a:pt x="0" y="0"/>
                  </a:moveTo>
                  <a:lnTo>
                    <a:pt x="3866076" y="0"/>
                  </a:lnTo>
                  <a:lnTo>
                    <a:pt x="3866076" y="1262278"/>
                  </a:lnTo>
                  <a:lnTo>
                    <a:pt x="0" y="1262278"/>
                  </a:lnTo>
                  <a:close/>
                </a:path>
              </a:pathLst>
            </a:custGeom>
            <a:solidFill>
              <a:srgbClr val="FFFFFF"/>
            </a:solidFill>
            <a:ln w="57150" cap="sq">
              <a:solidFill>
                <a:srgbClr val="000000"/>
              </a:solidFill>
              <a:prstDash val="solid"/>
              <a:miter/>
            </a:ln>
          </p:spPr>
        </p:sp>
        <p:sp>
          <p:nvSpPr>
            <p:cNvPr id="10" name="TextBox 10"/>
            <p:cNvSpPr txBox="1"/>
            <p:nvPr/>
          </p:nvSpPr>
          <p:spPr>
            <a:xfrm>
              <a:off x="0" y="-38100"/>
              <a:ext cx="3866076" cy="130037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1" name="TextBox 11"/>
          <p:cNvSpPr txBox="1"/>
          <p:nvPr/>
        </p:nvSpPr>
        <p:spPr>
          <a:xfrm>
            <a:off x="2918871" y="4720227"/>
            <a:ext cx="12450258" cy="40797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24755" lvl="1" indent="-362378" algn="just">
              <a:lnSpc>
                <a:spcPts val="4699"/>
              </a:lnSpc>
              <a:buFont typeface="Arial"/>
              <a:buChar char="•"/>
            </a:pPr>
            <a:r>
              <a:rPr lang="en-US" sz="3356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Analizarás cómo se mueve toda la economía: crecimiento, inflación, gasto público y empleo.</a:t>
            </a:r>
          </a:p>
          <a:p>
            <a:pPr marL="724755" lvl="1" indent="-362378" algn="just">
              <a:lnSpc>
                <a:spcPts val="4699"/>
              </a:lnSpc>
              <a:buFont typeface="Arial"/>
              <a:buChar char="•"/>
            </a:pPr>
            <a:r>
              <a:rPr lang="en-US" sz="3356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Comprenderás cómo las decisiones del gobierno afectan nuestro bienestar.</a:t>
            </a:r>
          </a:p>
          <a:p>
            <a:pPr marL="724755" lvl="1" indent="-362378" algn="just">
              <a:lnSpc>
                <a:spcPts val="4699"/>
              </a:lnSpc>
              <a:buFont typeface="Arial"/>
              <a:buChar char="•"/>
            </a:pPr>
            <a:r>
              <a:rPr lang="en-US" sz="3356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Actividades: análisis de noticias económicas, simulaciones del presupuesto nacional.</a:t>
            </a:r>
          </a:p>
          <a:p>
            <a:pPr algn="just">
              <a:lnSpc>
                <a:spcPts val="4419"/>
              </a:lnSpc>
            </a:pPr>
            <a:endParaRPr lang="en-US" sz="3356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2" name="TextBox 12"/>
          <p:cNvSpPr txBox="1"/>
          <p:nvPr/>
        </p:nvSpPr>
        <p:spPr>
          <a:xfrm>
            <a:off x="5699362" y="1925246"/>
            <a:ext cx="6889277" cy="13604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352"/>
              </a:lnSpc>
            </a:pPr>
            <a:r>
              <a:rPr lang="en-US" sz="4574">
                <a:solidFill>
                  <a:srgbClr val="000000"/>
                </a:solidFill>
                <a:latin typeface="Bree Serif"/>
                <a:ea typeface="Bree Serif"/>
                <a:cs typeface="Bree Serif"/>
                <a:sym typeface="Bree Serif"/>
              </a:rPr>
              <a:t>🔵 Unidad 3: Políticas macroeconómicas</a:t>
            </a:r>
          </a:p>
        </p:txBody>
      </p:sp>
      <p:sp>
        <p:nvSpPr>
          <p:cNvPr id="13" name="Freeform 13"/>
          <p:cNvSpPr/>
          <p:nvPr/>
        </p:nvSpPr>
        <p:spPr>
          <a:xfrm>
            <a:off x="3235592" y="1906031"/>
            <a:ext cx="1904188" cy="1450645"/>
          </a:xfrm>
          <a:custGeom>
            <a:avLst/>
            <a:gdLst/>
            <a:ahLst/>
            <a:cxnLst/>
            <a:rect l="l" t="t" r="r" b="b"/>
            <a:pathLst>
              <a:path w="1904188" h="1450645">
                <a:moveTo>
                  <a:pt x="0" y="0"/>
                </a:moveTo>
                <a:lnTo>
                  <a:pt x="1904188" y="0"/>
                </a:lnTo>
                <a:lnTo>
                  <a:pt x="1904188" y="1450645"/>
                </a:lnTo>
                <a:lnTo>
                  <a:pt x="0" y="145064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4" name="Freeform 14"/>
          <p:cNvSpPr/>
          <p:nvPr/>
        </p:nvSpPr>
        <p:spPr>
          <a:xfrm>
            <a:off x="12527572" y="1906031"/>
            <a:ext cx="1904188" cy="1450645"/>
          </a:xfrm>
          <a:custGeom>
            <a:avLst/>
            <a:gdLst/>
            <a:ahLst/>
            <a:cxnLst/>
            <a:rect l="l" t="t" r="r" b="b"/>
            <a:pathLst>
              <a:path w="1904188" h="1450645">
                <a:moveTo>
                  <a:pt x="0" y="0"/>
                </a:moveTo>
                <a:lnTo>
                  <a:pt x="1904187" y="0"/>
                </a:lnTo>
                <a:lnTo>
                  <a:pt x="1904187" y="1450645"/>
                </a:lnTo>
                <a:lnTo>
                  <a:pt x="0" y="145064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4ABA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5400000">
            <a:off x="5674212" y="-2326788"/>
            <a:ext cx="6218128" cy="19009447"/>
            <a:chOff x="0" y="0"/>
            <a:chExt cx="1637696" cy="500660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637696" cy="5006603"/>
            </a:xfrm>
            <a:custGeom>
              <a:avLst/>
              <a:gdLst/>
              <a:ahLst/>
              <a:cxnLst/>
              <a:rect l="l" t="t" r="r" b="b"/>
              <a:pathLst>
                <a:path w="1637696" h="5006603">
                  <a:moveTo>
                    <a:pt x="0" y="0"/>
                  </a:moveTo>
                  <a:lnTo>
                    <a:pt x="1637696" y="0"/>
                  </a:lnTo>
                  <a:lnTo>
                    <a:pt x="1637696" y="5006603"/>
                  </a:lnTo>
                  <a:lnTo>
                    <a:pt x="0" y="5006603"/>
                  </a:lnTo>
                  <a:close/>
                </a:path>
              </a:pathLst>
            </a:custGeom>
            <a:solidFill>
              <a:srgbClr val="CEE6DF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1637696" cy="50447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804496" y="1251910"/>
            <a:ext cx="14679008" cy="2469179"/>
            <a:chOff x="0" y="0"/>
            <a:chExt cx="3866076" cy="650319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3866076" cy="650319"/>
            </a:xfrm>
            <a:custGeom>
              <a:avLst/>
              <a:gdLst/>
              <a:ahLst/>
              <a:cxnLst/>
              <a:rect l="l" t="t" r="r" b="b"/>
              <a:pathLst>
                <a:path w="3866076" h="650319">
                  <a:moveTo>
                    <a:pt x="0" y="0"/>
                  </a:moveTo>
                  <a:lnTo>
                    <a:pt x="3866076" y="0"/>
                  </a:lnTo>
                  <a:lnTo>
                    <a:pt x="3866076" y="650319"/>
                  </a:lnTo>
                  <a:lnTo>
                    <a:pt x="0" y="650319"/>
                  </a:lnTo>
                  <a:close/>
                </a:path>
              </a:pathLst>
            </a:custGeom>
            <a:solidFill>
              <a:srgbClr val="FFFFFF"/>
            </a:solidFill>
            <a:ln w="57150" cap="sq">
              <a:solidFill>
                <a:srgbClr val="000000"/>
              </a:solidFill>
              <a:prstDash val="solid"/>
              <a:miter/>
            </a:ln>
          </p:spPr>
        </p:sp>
        <p:sp>
          <p:nvSpPr>
            <p:cNvPr id="7" name="TextBox 7"/>
            <p:cNvSpPr txBox="1"/>
            <p:nvPr/>
          </p:nvSpPr>
          <p:spPr>
            <a:xfrm>
              <a:off x="0" y="-38100"/>
              <a:ext cx="3866076" cy="68841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804496" y="4020067"/>
            <a:ext cx="10050869" cy="5238233"/>
            <a:chOff x="0" y="0"/>
            <a:chExt cx="2647142" cy="1379617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2647142" cy="1379617"/>
            </a:xfrm>
            <a:custGeom>
              <a:avLst/>
              <a:gdLst/>
              <a:ahLst/>
              <a:cxnLst/>
              <a:rect l="l" t="t" r="r" b="b"/>
              <a:pathLst>
                <a:path w="2647142" h="1379617">
                  <a:moveTo>
                    <a:pt x="0" y="0"/>
                  </a:moveTo>
                  <a:lnTo>
                    <a:pt x="2647142" y="0"/>
                  </a:lnTo>
                  <a:lnTo>
                    <a:pt x="2647142" y="1379617"/>
                  </a:lnTo>
                  <a:lnTo>
                    <a:pt x="0" y="1379617"/>
                  </a:lnTo>
                  <a:close/>
                </a:path>
              </a:pathLst>
            </a:custGeom>
            <a:solidFill>
              <a:srgbClr val="FFFFFF"/>
            </a:solidFill>
            <a:ln w="57150" cap="sq">
              <a:solidFill>
                <a:srgbClr val="000000"/>
              </a:solidFill>
              <a:prstDash val="solid"/>
              <a:miter/>
            </a:ln>
          </p:spPr>
        </p:sp>
        <p:sp>
          <p:nvSpPr>
            <p:cNvPr id="10" name="TextBox 10"/>
            <p:cNvSpPr txBox="1"/>
            <p:nvPr/>
          </p:nvSpPr>
          <p:spPr>
            <a:xfrm>
              <a:off x="0" y="-38100"/>
              <a:ext cx="2647142" cy="141771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12051075" y="4020067"/>
            <a:ext cx="4432429" cy="5238233"/>
            <a:chOff x="0" y="0"/>
            <a:chExt cx="1167389" cy="1379617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1167389" cy="1379617"/>
            </a:xfrm>
            <a:custGeom>
              <a:avLst/>
              <a:gdLst/>
              <a:ahLst/>
              <a:cxnLst/>
              <a:rect l="l" t="t" r="r" b="b"/>
              <a:pathLst>
                <a:path w="1167389" h="1379617">
                  <a:moveTo>
                    <a:pt x="0" y="0"/>
                  </a:moveTo>
                  <a:lnTo>
                    <a:pt x="1167389" y="0"/>
                  </a:lnTo>
                  <a:lnTo>
                    <a:pt x="1167389" y="1379617"/>
                  </a:lnTo>
                  <a:lnTo>
                    <a:pt x="0" y="1379617"/>
                  </a:lnTo>
                  <a:close/>
                </a:path>
              </a:pathLst>
            </a:custGeom>
            <a:solidFill>
              <a:srgbClr val="FFFFFF"/>
            </a:solidFill>
            <a:ln w="57150" cap="sq">
              <a:solidFill>
                <a:srgbClr val="000000"/>
              </a:solidFill>
              <a:prstDash val="solid"/>
              <a:miter/>
            </a:ln>
          </p:spPr>
        </p:sp>
        <p:sp>
          <p:nvSpPr>
            <p:cNvPr id="13" name="TextBox 13"/>
            <p:cNvSpPr txBox="1"/>
            <p:nvPr/>
          </p:nvSpPr>
          <p:spPr>
            <a:xfrm>
              <a:off x="0" y="-38100"/>
              <a:ext cx="1167389" cy="141771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4" name="Freeform 14"/>
          <p:cNvSpPr/>
          <p:nvPr/>
        </p:nvSpPr>
        <p:spPr>
          <a:xfrm rot="-2811913">
            <a:off x="12061942" y="5144734"/>
            <a:ext cx="4171421" cy="2821398"/>
          </a:xfrm>
          <a:custGeom>
            <a:avLst/>
            <a:gdLst/>
            <a:ahLst/>
            <a:cxnLst/>
            <a:rect l="l" t="t" r="r" b="b"/>
            <a:pathLst>
              <a:path w="4171421" h="2821398">
                <a:moveTo>
                  <a:pt x="0" y="0"/>
                </a:moveTo>
                <a:lnTo>
                  <a:pt x="4171421" y="0"/>
                </a:lnTo>
                <a:lnTo>
                  <a:pt x="4171421" y="2821397"/>
                </a:lnTo>
                <a:lnTo>
                  <a:pt x="0" y="282139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5" name="Freeform 15"/>
          <p:cNvSpPr/>
          <p:nvPr/>
        </p:nvSpPr>
        <p:spPr>
          <a:xfrm>
            <a:off x="2633785" y="1844442"/>
            <a:ext cx="1572173" cy="1506428"/>
          </a:xfrm>
          <a:custGeom>
            <a:avLst/>
            <a:gdLst/>
            <a:ahLst/>
            <a:cxnLst/>
            <a:rect l="l" t="t" r="r" b="b"/>
            <a:pathLst>
              <a:path w="1572173" h="1506428">
                <a:moveTo>
                  <a:pt x="0" y="0"/>
                </a:moveTo>
                <a:lnTo>
                  <a:pt x="1572173" y="0"/>
                </a:lnTo>
                <a:lnTo>
                  <a:pt x="1572173" y="1506428"/>
                </a:lnTo>
                <a:lnTo>
                  <a:pt x="0" y="150642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6" name="TextBox 16"/>
          <p:cNvSpPr txBox="1"/>
          <p:nvPr/>
        </p:nvSpPr>
        <p:spPr>
          <a:xfrm>
            <a:off x="2008583" y="4409980"/>
            <a:ext cx="9235276" cy="50806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77237" lvl="1" indent="-388618" algn="just">
              <a:lnSpc>
                <a:spcPts val="5039"/>
              </a:lnSpc>
              <a:buFont typeface="Arial"/>
              <a:buChar char="•"/>
            </a:pPr>
            <a:r>
              <a:rPr lang="en-US" sz="3599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Conocerás cómo se conectan las economías del mundo.</a:t>
            </a:r>
          </a:p>
          <a:p>
            <a:pPr marL="777237" lvl="1" indent="-388618" algn="just">
              <a:lnSpc>
                <a:spcPts val="5039"/>
              </a:lnSpc>
              <a:buFont typeface="Arial"/>
              <a:buChar char="•"/>
            </a:pPr>
            <a:r>
              <a:rPr lang="en-US" sz="3599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Estudiarás tratados comerciales, sustentabilidad y desigualdad.</a:t>
            </a:r>
          </a:p>
          <a:p>
            <a:pPr marL="777237" lvl="1" indent="-388618" algn="just">
              <a:lnSpc>
                <a:spcPts val="5039"/>
              </a:lnSpc>
              <a:buFont typeface="Arial"/>
              <a:buChar char="•"/>
            </a:pPr>
            <a:r>
              <a:rPr lang="en-US" sz="3599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Actividades: debates sobre comercio justo y proyectos sobre desarrollo sostenible.</a:t>
            </a:r>
          </a:p>
          <a:p>
            <a:pPr algn="just">
              <a:lnSpc>
                <a:spcPts val="5039"/>
              </a:lnSpc>
            </a:pPr>
            <a:endParaRPr lang="en-US" sz="3599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7" name="TextBox 17"/>
          <p:cNvSpPr txBox="1"/>
          <p:nvPr/>
        </p:nvSpPr>
        <p:spPr>
          <a:xfrm>
            <a:off x="4508583" y="1925246"/>
            <a:ext cx="9031560" cy="20367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352"/>
              </a:lnSpc>
            </a:pPr>
            <a:r>
              <a:rPr lang="en-US" sz="4574">
                <a:solidFill>
                  <a:srgbClr val="000000"/>
                </a:solidFill>
                <a:latin typeface="Bree Serif"/>
                <a:ea typeface="Bree Serif"/>
                <a:cs typeface="Bree Serif"/>
                <a:sym typeface="Bree Serif"/>
              </a:rPr>
              <a:t>🟣 Unidad 4: Globalización, comercio y desarrollo económico</a:t>
            </a:r>
          </a:p>
          <a:p>
            <a:pPr algn="ctr">
              <a:lnSpc>
                <a:spcPts val="5352"/>
              </a:lnSpc>
            </a:pPr>
            <a:endParaRPr lang="en-US" sz="4574">
              <a:solidFill>
                <a:srgbClr val="000000"/>
              </a:solidFill>
              <a:latin typeface="Bree Serif"/>
              <a:ea typeface="Bree Serif"/>
              <a:cs typeface="Bree Serif"/>
              <a:sym typeface="Bree Serif"/>
            </a:endParaRPr>
          </a:p>
        </p:txBody>
      </p:sp>
      <p:sp>
        <p:nvSpPr>
          <p:cNvPr id="18" name="Freeform 18"/>
          <p:cNvSpPr/>
          <p:nvPr/>
        </p:nvSpPr>
        <p:spPr>
          <a:xfrm>
            <a:off x="13540143" y="1915721"/>
            <a:ext cx="1572173" cy="1506428"/>
          </a:xfrm>
          <a:custGeom>
            <a:avLst/>
            <a:gdLst/>
            <a:ahLst/>
            <a:cxnLst/>
            <a:rect l="l" t="t" r="r" b="b"/>
            <a:pathLst>
              <a:path w="1572173" h="1506428">
                <a:moveTo>
                  <a:pt x="0" y="0"/>
                </a:moveTo>
                <a:lnTo>
                  <a:pt x="1572173" y="0"/>
                </a:lnTo>
                <a:lnTo>
                  <a:pt x="1572173" y="1506428"/>
                </a:lnTo>
                <a:lnTo>
                  <a:pt x="0" y="150642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9" name="Freeform 19"/>
          <p:cNvSpPr/>
          <p:nvPr/>
        </p:nvSpPr>
        <p:spPr>
          <a:xfrm>
            <a:off x="7600035" y="888064"/>
            <a:ext cx="2366482" cy="727693"/>
          </a:xfrm>
          <a:custGeom>
            <a:avLst/>
            <a:gdLst/>
            <a:ahLst/>
            <a:cxnLst/>
            <a:rect l="l" t="t" r="r" b="b"/>
            <a:pathLst>
              <a:path w="2366482" h="727693">
                <a:moveTo>
                  <a:pt x="0" y="0"/>
                </a:moveTo>
                <a:lnTo>
                  <a:pt x="2366482" y="0"/>
                </a:lnTo>
                <a:lnTo>
                  <a:pt x="2366482" y="727693"/>
                </a:lnTo>
                <a:lnTo>
                  <a:pt x="0" y="72769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 l="-22285" t="-22285" r="-6376" b="-6376"/>
            </a:stretch>
          </a:blipFill>
          <a:ln w="57150" cap="sq">
            <a:solidFill>
              <a:srgbClr val="000000"/>
            </a:solidFill>
            <a:prstDash val="solid"/>
            <a:miter/>
          </a:ln>
        </p:spPr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EE6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804496" y="1415232"/>
            <a:ext cx="14679008" cy="7456536"/>
            <a:chOff x="0" y="0"/>
            <a:chExt cx="3866076" cy="196386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866076" cy="1963861"/>
            </a:xfrm>
            <a:custGeom>
              <a:avLst/>
              <a:gdLst/>
              <a:ahLst/>
              <a:cxnLst/>
              <a:rect l="l" t="t" r="r" b="b"/>
              <a:pathLst>
                <a:path w="3866076" h="1963861">
                  <a:moveTo>
                    <a:pt x="0" y="0"/>
                  </a:moveTo>
                  <a:lnTo>
                    <a:pt x="3866076" y="0"/>
                  </a:lnTo>
                  <a:lnTo>
                    <a:pt x="3866076" y="1963861"/>
                  </a:lnTo>
                  <a:lnTo>
                    <a:pt x="0" y="1963861"/>
                  </a:lnTo>
                  <a:close/>
                </a:path>
              </a:pathLst>
            </a:custGeom>
            <a:solidFill>
              <a:srgbClr val="FFFFFF"/>
            </a:solidFill>
            <a:ln w="57150" cap="sq">
              <a:solidFill>
                <a:srgbClr val="000000"/>
              </a:solidFill>
              <a:prstDash val="solid"/>
              <a:miter/>
            </a:ln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3866076" cy="200196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 flipH="1">
            <a:off x="681934" y="485031"/>
            <a:ext cx="4068140" cy="3380255"/>
          </a:xfrm>
          <a:custGeom>
            <a:avLst/>
            <a:gdLst/>
            <a:ahLst/>
            <a:cxnLst/>
            <a:rect l="l" t="t" r="r" b="b"/>
            <a:pathLst>
              <a:path w="4068140" h="3380255">
                <a:moveTo>
                  <a:pt x="4068141" y="0"/>
                </a:moveTo>
                <a:lnTo>
                  <a:pt x="0" y="0"/>
                </a:lnTo>
                <a:lnTo>
                  <a:pt x="0" y="3380254"/>
                </a:lnTo>
                <a:lnTo>
                  <a:pt x="4068141" y="3380254"/>
                </a:lnTo>
                <a:lnTo>
                  <a:pt x="4068141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6" name="TextBox 6"/>
          <p:cNvSpPr txBox="1"/>
          <p:nvPr/>
        </p:nvSpPr>
        <p:spPr>
          <a:xfrm>
            <a:off x="2181876" y="4713176"/>
            <a:ext cx="4569167" cy="50944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4139"/>
              </a:lnSpc>
            </a:pPr>
            <a:r>
              <a:rPr lang="en-US" sz="2956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Primer </a:t>
            </a:r>
            <a:r>
              <a:rPr lang="en-US" sz="2956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semestre</a:t>
            </a:r>
            <a:r>
              <a:rPr lang="en-US" sz="2956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:         </a:t>
            </a:r>
          </a:p>
          <a:p>
            <a:pPr marL="638397" lvl="1" indent="-319199" algn="just">
              <a:lnSpc>
                <a:spcPts val="4139"/>
              </a:lnSpc>
              <a:buFont typeface="Arial"/>
              <a:buChar char="•"/>
            </a:pPr>
            <a:r>
              <a:rPr lang="en-US" sz="2956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Trabajo</a:t>
            </a:r>
            <a:r>
              <a:rPr lang="en-US" sz="2956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956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práctico</a:t>
            </a:r>
            <a:endParaRPr lang="en-US" sz="2956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638397" lvl="1" indent="-319199" algn="just">
              <a:lnSpc>
                <a:spcPts val="4139"/>
              </a:lnSpc>
              <a:buFont typeface="Arial"/>
              <a:buChar char="•"/>
            </a:pPr>
            <a:r>
              <a:rPr lang="en-US" sz="2956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Evaluaciones</a:t>
            </a:r>
            <a:r>
              <a:rPr lang="en-US" sz="2956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956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formativas</a:t>
            </a:r>
            <a:endParaRPr lang="en-US" sz="2956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638397" lvl="1" indent="-319199" algn="just">
              <a:lnSpc>
                <a:spcPts val="4139"/>
              </a:lnSpc>
              <a:buFont typeface="Arial"/>
              <a:buChar char="•"/>
            </a:pPr>
            <a:r>
              <a:rPr lang="en-US" sz="2956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Prueba</a:t>
            </a:r>
            <a:r>
              <a:rPr lang="en-US" sz="2956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956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escrita</a:t>
            </a:r>
            <a:endParaRPr lang="en-US" sz="2956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638397" lvl="1" indent="-319199" algn="just">
              <a:lnSpc>
                <a:spcPts val="4139"/>
              </a:lnSpc>
              <a:buFont typeface="Arial"/>
              <a:buChar char="•"/>
            </a:pPr>
            <a:r>
              <a:rPr lang="en-US" sz="2956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Trabajo</a:t>
            </a:r>
            <a:r>
              <a:rPr lang="en-US" sz="2956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956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práctico</a:t>
            </a:r>
            <a:endParaRPr lang="en-US" sz="2956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638397" lvl="1" indent="-319199" algn="just">
              <a:lnSpc>
                <a:spcPts val="4139"/>
              </a:lnSpc>
              <a:buFont typeface="Arial"/>
              <a:buChar char="•"/>
            </a:pPr>
            <a:r>
              <a:rPr lang="en-US" sz="2956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Ev</a:t>
            </a:r>
            <a:r>
              <a:rPr lang="en-US" sz="2956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. </a:t>
            </a:r>
            <a:r>
              <a:rPr lang="en-US" sz="2956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formativas</a:t>
            </a:r>
            <a:endParaRPr lang="en-US" sz="2956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algn="just">
              <a:lnSpc>
                <a:spcPts val="2739"/>
              </a:lnSpc>
            </a:pPr>
            <a:endParaRPr lang="en-US" sz="2956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algn="just">
              <a:lnSpc>
                <a:spcPts val="4419"/>
              </a:lnSpc>
            </a:pPr>
            <a:endParaRPr lang="en-US" sz="2956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algn="just">
              <a:lnSpc>
                <a:spcPts val="4419"/>
              </a:lnSpc>
            </a:pPr>
            <a:endParaRPr lang="en-US" sz="2956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5048778" y="2639554"/>
            <a:ext cx="7412535" cy="143675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11232"/>
              </a:lnSpc>
            </a:pPr>
            <a:r>
              <a:rPr lang="en-US" sz="9600">
                <a:solidFill>
                  <a:srgbClr val="000000"/>
                </a:solidFill>
                <a:latin typeface="Bree Serif"/>
                <a:ea typeface="Bree Serif"/>
                <a:cs typeface="Bree Serif"/>
                <a:sym typeface="Bree Serif"/>
              </a:rPr>
              <a:t>Evaluaciones</a:t>
            </a:r>
          </a:p>
        </p:txBody>
      </p:sp>
      <p:sp>
        <p:nvSpPr>
          <p:cNvPr id="8" name="Freeform 8"/>
          <p:cNvSpPr/>
          <p:nvPr/>
        </p:nvSpPr>
        <p:spPr>
          <a:xfrm>
            <a:off x="13191160" y="485031"/>
            <a:ext cx="4068140" cy="3380255"/>
          </a:xfrm>
          <a:custGeom>
            <a:avLst/>
            <a:gdLst/>
            <a:ahLst/>
            <a:cxnLst/>
            <a:rect l="l" t="t" r="r" b="b"/>
            <a:pathLst>
              <a:path w="4068140" h="3380255">
                <a:moveTo>
                  <a:pt x="0" y="0"/>
                </a:moveTo>
                <a:lnTo>
                  <a:pt x="4068140" y="0"/>
                </a:lnTo>
                <a:lnTo>
                  <a:pt x="4068140" y="3380254"/>
                </a:lnTo>
                <a:lnTo>
                  <a:pt x="0" y="338025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 rot="-113420">
            <a:off x="7142500" y="990868"/>
            <a:ext cx="3656235" cy="1124292"/>
          </a:xfrm>
          <a:custGeom>
            <a:avLst/>
            <a:gdLst/>
            <a:ahLst/>
            <a:cxnLst/>
            <a:rect l="l" t="t" r="r" b="b"/>
            <a:pathLst>
              <a:path w="3656235" h="1124292">
                <a:moveTo>
                  <a:pt x="0" y="0"/>
                </a:moveTo>
                <a:lnTo>
                  <a:pt x="3656235" y="0"/>
                </a:lnTo>
                <a:lnTo>
                  <a:pt x="3656235" y="1124293"/>
                </a:lnTo>
                <a:lnTo>
                  <a:pt x="0" y="112429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 l="-22285" t="-22285" r="-6376" b="-6376"/>
            </a:stretch>
          </a:blipFill>
          <a:ln w="57150" cap="sq">
            <a:solidFill>
              <a:srgbClr val="000000"/>
            </a:solidFill>
            <a:prstDash val="solid"/>
            <a:miter/>
          </a:ln>
        </p:spPr>
      </p:sp>
      <p:sp>
        <p:nvSpPr>
          <p:cNvPr id="10" name="TextBox 10"/>
          <p:cNvSpPr txBox="1"/>
          <p:nvPr/>
        </p:nvSpPr>
        <p:spPr>
          <a:xfrm>
            <a:off x="6686033" y="4713176"/>
            <a:ext cx="4569167" cy="41730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4139"/>
              </a:lnSpc>
            </a:pPr>
            <a:r>
              <a:rPr lang="en-US" sz="2956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Segundo </a:t>
            </a:r>
            <a:r>
              <a:rPr lang="en-US" sz="2956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semestre</a:t>
            </a:r>
            <a:r>
              <a:rPr lang="en-US" sz="2956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:</a:t>
            </a:r>
          </a:p>
          <a:p>
            <a:pPr marL="638397" lvl="1" indent="-319199" algn="just">
              <a:lnSpc>
                <a:spcPts val="4139"/>
              </a:lnSpc>
              <a:buFont typeface="Arial"/>
              <a:buChar char="•"/>
            </a:pPr>
            <a:r>
              <a:rPr lang="en-US" sz="2956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Prueba</a:t>
            </a:r>
            <a:r>
              <a:rPr lang="en-US" sz="2956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956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escrita</a:t>
            </a:r>
            <a:endParaRPr lang="en-US" sz="2956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638397" lvl="1" indent="-319199" algn="just">
              <a:lnSpc>
                <a:spcPts val="4139"/>
              </a:lnSpc>
              <a:buFont typeface="Arial"/>
              <a:buChar char="•"/>
            </a:pPr>
            <a:r>
              <a:rPr lang="en-US" sz="2956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Evaluaciones</a:t>
            </a:r>
            <a:r>
              <a:rPr lang="en-US" sz="2956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956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formativas</a:t>
            </a:r>
            <a:endParaRPr lang="en-US" sz="2956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638397" lvl="1" indent="-319199" algn="just">
              <a:lnSpc>
                <a:spcPts val="4139"/>
              </a:lnSpc>
              <a:buFont typeface="Arial"/>
              <a:buChar char="•"/>
            </a:pPr>
            <a:r>
              <a:rPr lang="en-US" sz="2956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Prueba</a:t>
            </a:r>
            <a:r>
              <a:rPr lang="en-US" sz="2956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956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escrita</a:t>
            </a:r>
            <a:endParaRPr lang="en-US" sz="2956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638397" lvl="1" indent="-319199" algn="just">
              <a:lnSpc>
                <a:spcPts val="4139"/>
              </a:lnSpc>
              <a:buFont typeface="Arial"/>
              <a:buChar char="•"/>
            </a:pPr>
            <a:r>
              <a:rPr lang="en-US" sz="2956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Trabajo</a:t>
            </a:r>
            <a:r>
              <a:rPr lang="en-US" sz="2956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956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práctico</a:t>
            </a:r>
            <a:endParaRPr lang="en-US" sz="2956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638397" lvl="1" indent="-319199" algn="just">
              <a:lnSpc>
                <a:spcPts val="4139"/>
              </a:lnSpc>
              <a:buFont typeface="Arial"/>
              <a:buChar char="•"/>
            </a:pPr>
            <a:r>
              <a:rPr lang="en-US" sz="2956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Ev</a:t>
            </a:r>
            <a:r>
              <a:rPr lang="en-US" sz="2956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. </a:t>
            </a:r>
            <a:r>
              <a:rPr lang="en-US" sz="2956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formativas</a:t>
            </a:r>
            <a:endParaRPr lang="en-US" sz="2956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algn="just">
              <a:lnSpc>
                <a:spcPts val="4139"/>
              </a:lnSpc>
            </a:pPr>
            <a:endParaRPr lang="en-US" sz="2956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11037508" y="4703651"/>
            <a:ext cx="4569167" cy="40263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399"/>
              </a:lnSpc>
            </a:pPr>
            <a:r>
              <a:rPr lang="en-US" sz="3856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El foco está en el aprendizaje activo y en la aplicación práctica, no solo en memorizar.</a:t>
            </a:r>
          </a:p>
          <a:p>
            <a:pPr algn="ctr">
              <a:lnSpc>
                <a:spcPts val="5399"/>
              </a:lnSpc>
            </a:pPr>
            <a:endParaRPr lang="en-US" sz="3856" b="1">
              <a:solidFill>
                <a:srgbClr val="000000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EE6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804496" y="1415232"/>
            <a:ext cx="14679008" cy="7456536"/>
            <a:chOff x="0" y="0"/>
            <a:chExt cx="3866076" cy="196386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866076" cy="1963861"/>
            </a:xfrm>
            <a:custGeom>
              <a:avLst/>
              <a:gdLst/>
              <a:ahLst/>
              <a:cxnLst/>
              <a:rect l="l" t="t" r="r" b="b"/>
              <a:pathLst>
                <a:path w="3866076" h="1963861">
                  <a:moveTo>
                    <a:pt x="0" y="0"/>
                  </a:moveTo>
                  <a:lnTo>
                    <a:pt x="3866076" y="0"/>
                  </a:lnTo>
                  <a:lnTo>
                    <a:pt x="3866076" y="1963861"/>
                  </a:lnTo>
                  <a:lnTo>
                    <a:pt x="0" y="1963861"/>
                  </a:lnTo>
                  <a:close/>
                </a:path>
              </a:pathLst>
            </a:custGeom>
            <a:solidFill>
              <a:srgbClr val="FFFFFF"/>
            </a:solidFill>
            <a:ln w="57150" cap="sq">
              <a:solidFill>
                <a:srgbClr val="000000"/>
              </a:solidFill>
              <a:prstDash val="solid"/>
              <a:miter/>
            </a:ln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3866076" cy="200196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 flipH="1">
            <a:off x="681934" y="485031"/>
            <a:ext cx="4068140" cy="3380255"/>
          </a:xfrm>
          <a:custGeom>
            <a:avLst/>
            <a:gdLst/>
            <a:ahLst/>
            <a:cxnLst/>
            <a:rect l="l" t="t" r="r" b="b"/>
            <a:pathLst>
              <a:path w="4068140" h="3380255">
                <a:moveTo>
                  <a:pt x="4068141" y="0"/>
                </a:moveTo>
                <a:lnTo>
                  <a:pt x="0" y="0"/>
                </a:lnTo>
                <a:lnTo>
                  <a:pt x="0" y="3380254"/>
                </a:lnTo>
                <a:lnTo>
                  <a:pt x="4068141" y="3380254"/>
                </a:lnTo>
                <a:lnTo>
                  <a:pt x="4068141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6" name="TextBox 6"/>
          <p:cNvSpPr txBox="1"/>
          <p:nvPr/>
        </p:nvSpPr>
        <p:spPr>
          <a:xfrm>
            <a:off x="2716004" y="4058686"/>
            <a:ext cx="13158129" cy="46442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24755" lvl="1" indent="-362378" algn="just">
              <a:lnSpc>
                <a:spcPts val="4699"/>
              </a:lnSpc>
              <a:buFont typeface="Arial"/>
              <a:buChar char="•"/>
            </a:pPr>
            <a:r>
              <a:rPr lang="en-US" sz="3356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Pensamiento crítico: analizar y argumentar sobre temas económicos reales.</a:t>
            </a:r>
          </a:p>
          <a:p>
            <a:pPr marL="724755" lvl="1" indent="-362378" algn="just">
              <a:lnSpc>
                <a:spcPts val="4699"/>
              </a:lnSpc>
              <a:buFont typeface="Arial"/>
              <a:buChar char="•"/>
            </a:pPr>
            <a:r>
              <a:rPr lang="en-US" sz="3356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Investigación: trabajar con datos, encuestas y noticias.</a:t>
            </a:r>
          </a:p>
          <a:p>
            <a:pPr marL="724755" lvl="1" indent="-362378" algn="just">
              <a:lnSpc>
                <a:spcPts val="4699"/>
              </a:lnSpc>
              <a:buFont typeface="Arial"/>
              <a:buChar char="•"/>
            </a:pPr>
            <a:r>
              <a:rPr lang="en-US" sz="3356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Comunicación: exponer, debatir y explicar con claridad tus ideas.</a:t>
            </a:r>
          </a:p>
          <a:p>
            <a:pPr marL="724755" lvl="1" indent="-362378" algn="just">
              <a:lnSpc>
                <a:spcPts val="4699"/>
              </a:lnSpc>
              <a:buFont typeface="Arial"/>
              <a:buChar char="•"/>
            </a:pPr>
            <a:r>
              <a:rPr lang="en-US" sz="3356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Ciudadanía activa: entender cómo tus decisiones afectan la sociedad.</a:t>
            </a:r>
          </a:p>
          <a:p>
            <a:pPr algn="just">
              <a:lnSpc>
                <a:spcPts val="4139"/>
              </a:lnSpc>
            </a:pPr>
            <a:endParaRPr lang="en-US" sz="3356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5264350" y="2369954"/>
            <a:ext cx="7412535" cy="30001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202"/>
              </a:lnSpc>
            </a:pPr>
            <a:r>
              <a:rPr lang="en-US" sz="5301">
                <a:solidFill>
                  <a:srgbClr val="000000"/>
                </a:solidFill>
                <a:latin typeface="Bree Serif"/>
                <a:ea typeface="Bree Serif"/>
                <a:cs typeface="Bree Serif"/>
                <a:sym typeface="Bree Serif"/>
              </a:rPr>
              <a:t>🔍 ¿Qué desarrollarás en esta asignatura?</a:t>
            </a:r>
          </a:p>
          <a:p>
            <a:pPr algn="ctr">
              <a:lnSpc>
                <a:spcPts val="11232"/>
              </a:lnSpc>
            </a:pPr>
            <a:endParaRPr lang="en-US" sz="5301">
              <a:solidFill>
                <a:srgbClr val="000000"/>
              </a:solidFill>
              <a:latin typeface="Bree Serif"/>
              <a:ea typeface="Bree Serif"/>
              <a:cs typeface="Bree Serif"/>
              <a:sym typeface="Bree Serif"/>
            </a:endParaRPr>
          </a:p>
        </p:txBody>
      </p:sp>
      <p:sp>
        <p:nvSpPr>
          <p:cNvPr id="8" name="Freeform 8"/>
          <p:cNvSpPr/>
          <p:nvPr/>
        </p:nvSpPr>
        <p:spPr>
          <a:xfrm>
            <a:off x="13191160" y="485031"/>
            <a:ext cx="4068140" cy="3380255"/>
          </a:xfrm>
          <a:custGeom>
            <a:avLst/>
            <a:gdLst/>
            <a:ahLst/>
            <a:cxnLst/>
            <a:rect l="l" t="t" r="r" b="b"/>
            <a:pathLst>
              <a:path w="4068140" h="3380255">
                <a:moveTo>
                  <a:pt x="0" y="0"/>
                </a:moveTo>
                <a:lnTo>
                  <a:pt x="4068140" y="0"/>
                </a:lnTo>
                <a:lnTo>
                  <a:pt x="4068140" y="3380254"/>
                </a:lnTo>
                <a:lnTo>
                  <a:pt x="0" y="338025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 rot="-113420">
            <a:off x="7142500" y="990868"/>
            <a:ext cx="3656235" cy="1124292"/>
          </a:xfrm>
          <a:custGeom>
            <a:avLst/>
            <a:gdLst/>
            <a:ahLst/>
            <a:cxnLst/>
            <a:rect l="l" t="t" r="r" b="b"/>
            <a:pathLst>
              <a:path w="3656235" h="1124292">
                <a:moveTo>
                  <a:pt x="0" y="0"/>
                </a:moveTo>
                <a:lnTo>
                  <a:pt x="3656235" y="0"/>
                </a:lnTo>
                <a:lnTo>
                  <a:pt x="3656235" y="1124293"/>
                </a:lnTo>
                <a:lnTo>
                  <a:pt x="0" y="112429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 l="-22285" t="-22285" r="-6376" b="-6376"/>
            </a:stretch>
          </a:blipFill>
          <a:ln w="57150" cap="sq">
            <a:solidFill>
              <a:srgbClr val="000000"/>
            </a:solidFill>
            <a:prstDash val="solid"/>
            <a:miter/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</TotalTime>
  <Words>504</Words>
  <Application>Microsoft Office PowerPoint</Application>
  <PresentationFormat>Personalizado</PresentationFormat>
  <Paragraphs>54</Paragraphs>
  <Slides>12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12</vt:i4>
      </vt:variant>
    </vt:vector>
  </HeadingPairs>
  <TitlesOfParts>
    <vt:vector size="18" baseType="lpstr">
      <vt:lpstr>Bree Serif</vt:lpstr>
      <vt:lpstr>Calibri</vt:lpstr>
      <vt:lpstr>Open Sans</vt:lpstr>
      <vt:lpstr>Arial</vt:lpstr>
      <vt:lpstr>Open Sans Bold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Economía Ilustrado Verde</dc:title>
  <dc:creator>Usuario</dc:creator>
  <cp:lastModifiedBy>Cuenta Microsoft</cp:lastModifiedBy>
  <cp:revision>3</cp:revision>
  <dcterms:created xsi:type="dcterms:W3CDTF">2006-08-16T00:00:00Z</dcterms:created>
  <dcterms:modified xsi:type="dcterms:W3CDTF">2025-10-15T13:54:36Z</dcterms:modified>
  <dc:identifier>DAG13ZhPPhc</dc:identifier>
</cp:coreProperties>
</file>