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1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5143500" cy="9144000"/>
  <p:embeddedFontLst>
    <p:embeddedFont>
      <p:font typeface="Inclusive Sans" panose="020B0604020202020204" charset="0"/>
      <p:regular r:id="rId10"/>
      <p:bold r:id="rId11"/>
    </p:embeddedFont>
    <p:embeddedFont>
      <p:font typeface="Karla" panose="020B0604020202020204" charset="0"/>
      <p:regular r:id="rId12"/>
      <p:bold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2" d="100"/>
          <a:sy n="152" d="100"/>
        </p:scale>
        <p:origin x="44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on7wyhe" descr="/home/forge/chalkie-production-workers-3/releases/20261009153906/backend/storage/app/render-specs/a976c129-21d7-431f-8b8c-94f15bdfaa62/img_daa1477e88a479aa8b7742812ac66f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224010" cy="5143500"/>
          </a:xfrm>
          <a:prstGeom prst="rect">
            <a:avLst/>
          </a:prstGeom>
        </p:spPr>
      </p:pic>
      <p:sp>
        <p:nvSpPr>
          <p:cNvPr id="3" name="9jLfiPT1"/>
          <p:cNvSpPr/>
          <p:nvPr/>
        </p:nvSpPr>
        <p:spPr>
          <a:xfrm>
            <a:off x="0" y="3500218"/>
            <a:ext cx="4023360" cy="12001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b="1" dirty="0">
                <a:ln>
                  <a:solidFill>
                    <a:sysClr val="windowText" lastClr="000000"/>
                  </a:solidFill>
                </a:ln>
                <a:solidFill>
                  <a:srgbClr val="542CE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Biología Celular y Molecular</a:t>
            </a:r>
            <a:endParaRPr lang="en-US" sz="36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" name="LRfBnru4"/>
          <p:cNvSpPr/>
          <p:nvPr/>
        </p:nvSpPr>
        <p:spPr>
          <a:xfrm>
            <a:off x="4433961" y="4460338"/>
            <a:ext cx="4790049" cy="480060"/>
          </a:xfrm>
          <a:prstGeom prst="rect">
            <a:avLst/>
          </a:prstGeom>
          <a:solidFill>
            <a:srgbClr val="D9D9D9">
              <a:alpha val="67843"/>
            </a:srgb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Electivo de Ciencias · 4° Medio 2027</a:t>
            </a:r>
            <a:endParaRPr lang="en-US" sz="2000" b="1" dirty="0"/>
          </a:p>
        </p:txBody>
      </p:sp>
      <p:pic>
        <p:nvPicPr>
          <p:cNvPr id="5" name="0llu9kkp" descr="/home/forge/chalkie-production-workers-3/releases/20261009153906/backend/storage/app/render-specs/a976c129-21d7-431f-8b8c-94f15bdfaa62/img_e634090b6aacc6ee8ebdc39fc4b20e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28600"/>
            <a:ext cx="1177290" cy="12115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cmdna1" descr="/home/forge/chalkie-production-workers-3/releases/20261009153906/backend/storage/app/render-specs/a976c129-21d7-431f-8b8c-94f15bdfaa62/img_849080bb2e31c6ee7b8187b9b0f6e30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5AZNZC6u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38039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6nqr9Qtt"/>
          <p:cNvSpPr/>
          <p:nvPr/>
        </p:nvSpPr>
        <p:spPr>
          <a:xfrm>
            <a:off x="502920" y="274320"/>
            <a:ext cx="5852160" cy="560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 dilema molecular</a:t>
            </a:r>
            <a:endParaRPr lang="en-US" sz="2880" dirty="0"/>
          </a:p>
        </p:txBody>
      </p:sp>
      <p:sp>
        <p:nvSpPr>
          <p:cNvPr id="5" name="Q0oMWtej-bar"/>
          <p:cNvSpPr/>
          <p:nvPr/>
        </p:nvSpPr>
        <p:spPr>
          <a:xfrm>
            <a:off x="5269230" y="274320"/>
            <a:ext cx="57150" cy="2183130"/>
          </a:xfrm>
          <a:prstGeom prst="rect">
            <a:avLst/>
          </a:prstGeom>
          <a:solidFill>
            <a:srgbClr val="127BB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Q0oMWtej"/>
          <p:cNvSpPr/>
          <p:nvPr/>
        </p:nvSpPr>
        <p:spPr>
          <a:xfrm>
            <a:off x="5326380" y="250557"/>
            <a:ext cx="3577590" cy="2183130"/>
          </a:xfrm>
          <a:prstGeom prst="rect">
            <a:avLst/>
          </a:prstGeom>
          <a:solidFill>
            <a:srgbClr val="D5E5F1"/>
          </a:solidFill>
          <a:ln/>
        </p:spPr>
        <p:txBody>
          <a:bodyPr wrap="square" lIns="205740" tIns="182880" rIns="205740" bIns="18288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¿Cómo un cambio en una sola base nitrogenada de nuestro ADN puede alterar por completo el funcionamiento de un organismo o abrir paso a una terapia contra el cáncer?</a:t>
            </a:r>
            <a:endParaRPr lang="en-US" sz="1620" dirty="0"/>
          </a:p>
        </p:txBody>
      </p:sp>
      <p:sp>
        <p:nvSpPr>
          <p:cNvPr id="7" name="zbrkqMTR"/>
          <p:cNvSpPr/>
          <p:nvPr/>
        </p:nvSpPr>
        <p:spPr>
          <a:xfrm>
            <a:off x="3600450" y="3474720"/>
            <a:ext cx="5303520" cy="1257300"/>
          </a:xfrm>
          <a:prstGeom prst="roundRect">
            <a:avLst>
              <a:gd name="adj" fmla="val 10909"/>
            </a:avLst>
          </a:prstGeom>
          <a:solidFill>
            <a:srgbClr val="EEEDFE"/>
          </a:solidFill>
          <a:ln w="11430">
            <a:solidFill>
              <a:srgbClr val="08044D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6ken6k2W"/>
          <p:cNvSpPr/>
          <p:nvPr/>
        </p:nvSpPr>
        <p:spPr>
          <a:xfrm>
            <a:off x="5063490" y="3589340"/>
            <a:ext cx="41148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8044D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❓</a:t>
            </a:r>
            <a:endParaRPr lang="en-US" sz="2160" dirty="0"/>
          </a:p>
        </p:txBody>
      </p:sp>
      <p:sp>
        <p:nvSpPr>
          <p:cNvPr id="9" name="xAHGmRzN"/>
          <p:cNvSpPr/>
          <p:nvPr/>
        </p:nvSpPr>
        <p:spPr>
          <a:xfrm>
            <a:off x="3737610" y="3554181"/>
            <a:ext cx="5029200" cy="10744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8044D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Piensa en esto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8044D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Comprender la escala molecular es la clave para resolver los grandes desafíos biomédicos.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bio77" descr="/home/forge/chalkie-production-workers-3/releases/20261009153906/backend/storage/app/render-specs/a976c129-21d7-431f-8b8c-94f15bdfaa62/img_fc1ffdce72ea814344a3258be824c0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IPuMg6Vi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7843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ZPIJAxro"/>
          <p:cNvSpPr/>
          <p:nvPr/>
        </p:nvSpPr>
        <p:spPr>
          <a:xfrm>
            <a:off x="320040" y="1737360"/>
            <a:ext cx="8503920" cy="560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¿Por qué elegir este electivo?</a:t>
            </a:r>
            <a:endParaRPr lang="en-US" sz="2880" dirty="0"/>
          </a:p>
        </p:txBody>
      </p:sp>
      <p:sp>
        <p:nvSpPr>
          <p:cNvPr id="5" name="yFrbbgZQ"/>
          <p:cNvSpPr/>
          <p:nvPr/>
        </p:nvSpPr>
        <p:spPr>
          <a:xfrm>
            <a:off x="274320" y="2542706"/>
            <a:ext cx="8595360" cy="8915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Este electivo te permite comprender la vida, analizar evidencia y comunicar hallazgos sobre salud y biotecnología.</a:t>
            </a:r>
            <a:endParaRPr lang="en-US" sz="1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mol4x" descr="/home/forge/chalkie-production-workers-3/releases/20261009153906/backend/storage/app/render-specs/a976c129-21d7-431f-8b8c-94f15bdfaa62/img_39defcc26177552b3b67758725bbd4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HYEHRiLV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Unidades temáticas a profundizar</a:t>
            </a:r>
            <a:endParaRPr lang="en-US" sz="2880" dirty="0"/>
          </a:p>
        </p:txBody>
      </p:sp>
      <p:sp>
        <p:nvSpPr>
          <p:cNvPr id="4" name="wHyCQSef"/>
          <p:cNvSpPr/>
          <p:nvPr/>
        </p:nvSpPr>
        <p:spPr>
          <a:xfrm>
            <a:off x="274320" y="903387"/>
            <a:ext cx="859536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i="1" dirty="0">
                <a:solidFill>
                  <a:srgbClr val="4B585C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Estructura del programa anual</a:t>
            </a:r>
            <a:endParaRPr lang="en-US" sz="1530" dirty="0"/>
          </a:p>
        </p:txBody>
      </p:sp>
      <p:sp>
        <p:nvSpPr>
          <p:cNvPr id="5" name="FoEhPsjg"/>
          <p:cNvSpPr/>
          <p:nvPr/>
        </p:nvSpPr>
        <p:spPr>
          <a:xfrm>
            <a:off x="274320" y="1474470"/>
            <a:ext cx="4251960" cy="165735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6" name="Gcd842a9"/>
          <p:cNvSpPr/>
          <p:nvPr/>
        </p:nvSpPr>
        <p:spPr>
          <a:xfrm>
            <a:off x="4617720" y="1474470"/>
            <a:ext cx="4251960" cy="165735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7" name="fs0aEgdH"/>
          <p:cNvSpPr/>
          <p:nvPr/>
        </p:nvSpPr>
        <p:spPr>
          <a:xfrm>
            <a:off x="274320" y="3223260"/>
            <a:ext cx="4251960" cy="165735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k7LEyIUl"/>
          <p:cNvSpPr/>
          <p:nvPr/>
        </p:nvSpPr>
        <p:spPr>
          <a:xfrm>
            <a:off x="4617720" y="3223260"/>
            <a:ext cx="4251960" cy="165735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pic>
        <p:nvPicPr>
          <p:cNvPr id="9" name="bcmic1" descr="/home/forge/chalkie-production-workers-3/releases/20261009153906/backend/storage/app/render-specs/a976c129-21d7-431f-8b8c-94f15bdfaa62/img_92cab43bf695fc7beb83b7e4ffe915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611630"/>
            <a:ext cx="594360" cy="594360"/>
          </a:xfrm>
          <a:prstGeom prst="rect">
            <a:avLst/>
          </a:prstGeom>
        </p:spPr>
      </p:pic>
      <p:sp>
        <p:nvSpPr>
          <p:cNvPr id="10" name="RXjXfXmJ"/>
          <p:cNvSpPr/>
          <p:nvPr/>
        </p:nvSpPr>
        <p:spPr>
          <a:xfrm>
            <a:off x="1074420" y="1589913"/>
            <a:ext cx="331470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9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710" b="1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 Célula y membrana</a:t>
            </a:r>
            <a:endParaRPr lang="en-US" sz="1710" dirty="0"/>
          </a:p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Organización ultraestructural, compartimentación y mecanismos de transporte transmembrana.</a:t>
            </a:r>
            <a:endParaRPr lang="en-US" sz="1710" dirty="0"/>
          </a:p>
        </p:txBody>
      </p:sp>
      <p:pic>
        <p:nvPicPr>
          <p:cNvPr id="11" name="bcmic2" descr="/home/forge/chalkie-production-workers-3/releases/20261009153906/backend/storage/app/render-specs/a976c129-21d7-431f-8b8c-94f15bdfaa62/img_1d3f044b7ae6e24842585bc9b867348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1611630"/>
            <a:ext cx="594360" cy="594360"/>
          </a:xfrm>
          <a:prstGeom prst="rect">
            <a:avLst/>
          </a:prstGeom>
        </p:spPr>
      </p:pic>
      <p:sp>
        <p:nvSpPr>
          <p:cNvPr id="12" name="1J3Zzg6b"/>
          <p:cNvSpPr/>
          <p:nvPr/>
        </p:nvSpPr>
        <p:spPr>
          <a:xfrm>
            <a:off x="5417820" y="1589913"/>
            <a:ext cx="331470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9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710" b="1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 Dogma central y ADN</a:t>
            </a:r>
            <a:endParaRPr lang="en-US" sz="1710" dirty="0"/>
          </a:p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Replicación semiconservativa, transcripción del ARN y traducción proteica celular.</a:t>
            </a:r>
            <a:endParaRPr lang="en-US" sz="1710" dirty="0"/>
          </a:p>
        </p:txBody>
      </p:sp>
      <p:pic>
        <p:nvPicPr>
          <p:cNvPr id="13" name="bcmic3" descr="/home/forge/chalkie-production-workers-3/releases/20261009153906/backend/storage/app/render-specs/a976c129-21d7-431f-8b8c-94f15bdfaa62/img_76951c870cb857017053f9a51a464a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360420"/>
            <a:ext cx="594360" cy="594360"/>
          </a:xfrm>
          <a:prstGeom prst="rect">
            <a:avLst/>
          </a:prstGeom>
        </p:spPr>
      </p:pic>
      <p:sp>
        <p:nvSpPr>
          <p:cNvPr id="14" name="WNGUPFMb"/>
          <p:cNvSpPr/>
          <p:nvPr/>
        </p:nvSpPr>
        <p:spPr>
          <a:xfrm>
            <a:off x="1074420" y="3338703"/>
            <a:ext cx="331470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9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710" b="1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 Enzimas y ciclo celular</a:t>
            </a:r>
            <a:endParaRPr lang="en-US" sz="1710" dirty="0"/>
          </a:p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Cinética enzimática, puntos de control en mitosis y meiosis, y desregulación oncogénica.</a:t>
            </a:r>
            <a:endParaRPr lang="en-US" sz="1710" dirty="0"/>
          </a:p>
        </p:txBody>
      </p:sp>
      <p:pic>
        <p:nvPicPr>
          <p:cNvPr id="15" name="bcmic4" descr="/home/forge/chalkie-production-workers-3/releases/20261009153906/backend/storage/app/render-specs/a976c129-21d7-431f-8b8c-94f15bdfaa62/img_f7980303f0ce1809edccc197e116e5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3360420"/>
            <a:ext cx="594360" cy="594360"/>
          </a:xfrm>
          <a:prstGeom prst="rect">
            <a:avLst/>
          </a:prstGeom>
        </p:spPr>
      </p:pic>
      <p:sp>
        <p:nvSpPr>
          <p:cNvPr id="16" name="znCSyryr"/>
          <p:cNvSpPr/>
          <p:nvPr/>
        </p:nvSpPr>
        <p:spPr>
          <a:xfrm>
            <a:off x="5417820" y="3338703"/>
            <a:ext cx="3314700" cy="12687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9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710" b="1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 Mutaciones y biotecnología</a:t>
            </a:r>
            <a:endParaRPr lang="en-US" sz="1710" dirty="0"/>
          </a:p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Variaciones genéticas, ingeniería genética CRISPR-Cas9 y aplicaciones biomédicas contemporáneas.</a:t>
            </a:r>
            <a:endParaRPr lang="en-US" sz="17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molbg7" descr="/home/forge/chalkie-production-workers-3/releases/20261009153906/backend/storage/app/render-specs/a976c129-21d7-431f-8b8c-94f15bdfaa62/img_a814087ce9c6783f5119a702383e150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YwvRYHvz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2F3FF">
              <a:alpha val="85882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vSOrRFqq"/>
          <p:cNvSpPr/>
          <p:nvPr/>
        </p:nvSpPr>
        <p:spPr>
          <a:xfrm>
            <a:off x="274320" y="182880"/>
            <a:ext cx="8595360" cy="560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Metodología de trabajo en el aula</a:t>
            </a:r>
            <a:endParaRPr lang="en-US" sz="2880" dirty="0"/>
          </a:p>
        </p:txBody>
      </p:sp>
      <p:sp>
        <p:nvSpPr>
          <p:cNvPr id="5" name="jX63TX72"/>
          <p:cNvSpPr/>
          <p:nvPr/>
        </p:nvSpPr>
        <p:spPr>
          <a:xfrm>
            <a:off x="274320" y="833487"/>
            <a:ext cx="859536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>
                <a:solidFill>
                  <a:srgbClr val="4B585C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Cuatro pilares de aprendizaje activo</a:t>
            </a:r>
            <a:endParaRPr lang="en-US" sz="1620" dirty="0"/>
          </a:p>
        </p:txBody>
      </p:sp>
      <p:sp>
        <p:nvSpPr>
          <p:cNvPr id="6" name="Jd0dDKFy"/>
          <p:cNvSpPr/>
          <p:nvPr/>
        </p:nvSpPr>
        <p:spPr>
          <a:xfrm>
            <a:off x="274320" y="2034540"/>
            <a:ext cx="2045970" cy="2834640"/>
          </a:xfrm>
          <a:prstGeom prst="roundRect">
            <a:avLst>
              <a:gd name="adj" fmla="val 7821"/>
            </a:avLst>
          </a:prstGeom>
          <a:solidFill>
            <a:srgbClr val="D5E5F1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7" name="2NQRx9F6"/>
          <p:cNvSpPr/>
          <p:nvPr/>
        </p:nvSpPr>
        <p:spPr>
          <a:xfrm>
            <a:off x="2457450" y="2034540"/>
            <a:ext cx="2045970" cy="2834640"/>
          </a:xfrm>
          <a:prstGeom prst="roundRect">
            <a:avLst>
              <a:gd name="adj" fmla="val 7821"/>
            </a:avLst>
          </a:prstGeom>
          <a:solidFill>
            <a:srgbClr val="D5E5F1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wVkV8qTi"/>
          <p:cNvSpPr/>
          <p:nvPr/>
        </p:nvSpPr>
        <p:spPr>
          <a:xfrm>
            <a:off x="4640580" y="2034540"/>
            <a:ext cx="2045970" cy="2834640"/>
          </a:xfrm>
          <a:prstGeom prst="roundRect">
            <a:avLst>
              <a:gd name="adj" fmla="val 7821"/>
            </a:avLst>
          </a:prstGeom>
          <a:solidFill>
            <a:srgbClr val="D5E5F1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9" name="SY4DniHR"/>
          <p:cNvSpPr/>
          <p:nvPr/>
        </p:nvSpPr>
        <p:spPr>
          <a:xfrm>
            <a:off x="6823710" y="2034540"/>
            <a:ext cx="2045970" cy="2834640"/>
          </a:xfrm>
          <a:prstGeom prst="roundRect">
            <a:avLst>
              <a:gd name="adj" fmla="val 7821"/>
            </a:avLst>
          </a:prstGeom>
          <a:solidFill>
            <a:srgbClr val="D5E5F1"/>
          </a:solidFill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O6biQIhD"/>
          <p:cNvSpPr/>
          <p:nvPr/>
        </p:nvSpPr>
        <p:spPr>
          <a:xfrm>
            <a:off x="1588770" y="1760220"/>
            <a:ext cx="1588770" cy="34290"/>
          </a:xfrm>
          <a:prstGeom prst="rect">
            <a:avLst/>
          </a:prstGeom>
          <a:solidFill>
            <a:srgbClr val="127BB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1" name="rQkknQNc"/>
          <p:cNvSpPr/>
          <p:nvPr/>
        </p:nvSpPr>
        <p:spPr>
          <a:xfrm>
            <a:off x="3771900" y="1760220"/>
            <a:ext cx="1588770" cy="34290"/>
          </a:xfrm>
          <a:prstGeom prst="rect">
            <a:avLst/>
          </a:prstGeom>
          <a:solidFill>
            <a:srgbClr val="127BB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2" name="PmD7rSAD"/>
          <p:cNvSpPr/>
          <p:nvPr/>
        </p:nvSpPr>
        <p:spPr>
          <a:xfrm>
            <a:off x="5955030" y="1760220"/>
            <a:ext cx="1588770" cy="34290"/>
          </a:xfrm>
          <a:prstGeom prst="rect">
            <a:avLst/>
          </a:prstGeom>
          <a:solidFill>
            <a:srgbClr val="127BBD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3" name="imga1b2c3" descr="/home/forge/chalkie-production-workers-3/releases/20261009153906/backend/storage/app/render-specs/a976c129-21d7-431f-8b8c-94f15bdfaa62/img_6bd6a21e6eefb6ffd9e2df214d700d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171700"/>
            <a:ext cx="777240" cy="777240"/>
          </a:xfrm>
          <a:prstGeom prst="rect">
            <a:avLst/>
          </a:prstGeom>
        </p:spPr>
      </p:pic>
      <p:pic>
        <p:nvPicPr>
          <p:cNvPr id="14" name="imgd4e5f6" descr="/home/forge/chalkie-production-workers-3/releases/20261009153906/backend/storage/app/render-specs/a976c129-21d7-431f-8b8c-94f15bdfaa62/img_9b1a91c126b380841ff557ba6973df4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530" y="2171700"/>
            <a:ext cx="777240" cy="777240"/>
          </a:xfrm>
          <a:prstGeom prst="rect">
            <a:avLst/>
          </a:prstGeom>
        </p:spPr>
      </p:pic>
      <p:pic>
        <p:nvPicPr>
          <p:cNvPr id="15" name="imgg7h8i9" descr="/home/forge/chalkie-production-workers-3/releases/20261009153906/backend/storage/app/render-specs/a976c129-21d7-431f-8b8c-94f15bdfaa62/img_c21fd85d637087f4a7e94f7365b4c72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0660" y="2171700"/>
            <a:ext cx="777240" cy="777240"/>
          </a:xfrm>
          <a:prstGeom prst="rect">
            <a:avLst/>
          </a:prstGeom>
        </p:spPr>
      </p:pic>
      <p:pic>
        <p:nvPicPr>
          <p:cNvPr id="16" name="imgj1k2l3" descr="/home/forge/chalkie-production-workers-3/releases/20261009153906/backend/storage/app/render-specs/a976c129-21d7-431f-8b8c-94f15bdfaa62/img_10344e13d825f93cabb0b29818efd9e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3790" y="2171700"/>
            <a:ext cx="777240" cy="777240"/>
          </a:xfrm>
          <a:prstGeom prst="rect">
            <a:avLst/>
          </a:prstGeom>
        </p:spPr>
      </p:pic>
      <p:sp>
        <p:nvSpPr>
          <p:cNvPr id="17" name="SOXqtlfZ"/>
          <p:cNvSpPr/>
          <p:nvPr/>
        </p:nvSpPr>
        <p:spPr>
          <a:xfrm>
            <a:off x="422910" y="3061194"/>
            <a:ext cx="17487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 err="1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Exposición</a:t>
            </a:r>
            <a:r>
              <a:rPr lang="en-US" sz="162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activa</a:t>
            </a:r>
            <a:endParaRPr lang="en-US" sz="162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Exposición dialogada de modelos moleculares clave.</a:t>
            </a:r>
            <a:endParaRPr lang="en-US" sz="1620" dirty="0"/>
          </a:p>
        </p:txBody>
      </p:sp>
      <p:sp>
        <p:nvSpPr>
          <p:cNvPr id="18" name="Ltrvj9A9"/>
          <p:cNvSpPr/>
          <p:nvPr/>
        </p:nvSpPr>
        <p:spPr>
          <a:xfrm>
            <a:off x="2606040" y="3061194"/>
            <a:ext cx="17487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Casos clínicos</a:t>
            </a:r>
            <a:endParaRPr lang="en-US" sz="162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Resolución de problemas biomédicos con guías.</a:t>
            </a:r>
            <a:endParaRPr lang="en-US" sz="1620" dirty="0"/>
          </a:p>
        </p:txBody>
      </p:sp>
      <p:sp>
        <p:nvSpPr>
          <p:cNvPr id="19" name="3VCbWu9M"/>
          <p:cNvSpPr/>
          <p:nvPr/>
        </p:nvSpPr>
        <p:spPr>
          <a:xfrm>
            <a:off x="4789170" y="3061194"/>
            <a:ext cx="1748790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Medios visuales</a:t>
            </a:r>
            <a:endParaRPr lang="en-US" sz="162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Análisis de micrografías y animaciones 3D.</a:t>
            </a:r>
            <a:endParaRPr lang="en-US" sz="1620" dirty="0"/>
          </a:p>
        </p:txBody>
      </p:sp>
      <p:sp>
        <p:nvSpPr>
          <p:cNvPr id="20" name="mU2IkF3Y"/>
          <p:cNvSpPr/>
          <p:nvPr/>
        </p:nvSpPr>
        <p:spPr>
          <a:xfrm>
            <a:off x="6972300" y="3061194"/>
            <a:ext cx="174879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Investigación web</a:t>
            </a:r>
            <a:endParaRPr lang="en-US" sz="1620" dirty="0"/>
          </a:p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Búsqueda rigurosa en bases de datos científicas.</a:t>
            </a:r>
            <a:endParaRPr lang="en-US" sz="1620" dirty="0"/>
          </a:p>
        </p:txBody>
      </p:sp>
      <p:sp>
        <p:nvSpPr>
          <p:cNvPr id="21" name="73WeR20v"/>
          <p:cNvSpPr/>
          <p:nvPr/>
        </p:nvSpPr>
        <p:spPr>
          <a:xfrm>
            <a:off x="994410" y="1503285"/>
            <a:ext cx="594360" cy="59436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</a:t>
            </a:r>
            <a:endParaRPr lang="en-US" sz="1620" dirty="0"/>
          </a:p>
        </p:txBody>
      </p:sp>
      <p:sp>
        <p:nvSpPr>
          <p:cNvPr id="22" name="kF26v8MH"/>
          <p:cNvSpPr/>
          <p:nvPr/>
        </p:nvSpPr>
        <p:spPr>
          <a:xfrm>
            <a:off x="3177540" y="1503285"/>
            <a:ext cx="594360" cy="59436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620" dirty="0"/>
          </a:p>
        </p:txBody>
      </p:sp>
      <p:sp>
        <p:nvSpPr>
          <p:cNvPr id="23" name="2ZKrXoxL"/>
          <p:cNvSpPr/>
          <p:nvPr/>
        </p:nvSpPr>
        <p:spPr>
          <a:xfrm>
            <a:off x="5360670" y="1503285"/>
            <a:ext cx="594360" cy="59436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</a:t>
            </a:r>
            <a:endParaRPr lang="en-US" sz="1620" dirty="0"/>
          </a:p>
        </p:txBody>
      </p:sp>
      <p:sp>
        <p:nvSpPr>
          <p:cNvPr id="24" name="35cp8cFc"/>
          <p:cNvSpPr/>
          <p:nvPr/>
        </p:nvSpPr>
        <p:spPr>
          <a:xfrm>
            <a:off x="7543800" y="1503285"/>
            <a:ext cx="594360" cy="59436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lbg2026" descr="/home/forge/chalkie-production-workers-3/releases/20261009153906/backend/storage/app/render-specs/a976c129-21d7-431f-8b8c-94f15bdfaa62/img_3f68dc8afc43c8a81b7073c73fb896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W3OVL5mI"/>
          <p:cNvSpPr/>
          <p:nvPr/>
        </p:nvSpPr>
        <p:spPr>
          <a:xfrm>
            <a:off x="274320" y="1440180"/>
            <a:ext cx="2811780" cy="1714500"/>
          </a:xfrm>
          <a:prstGeom prst="roundRect">
            <a:avLst>
              <a:gd name="adj" fmla="val 8000"/>
            </a:avLst>
          </a:prstGeom>
          <a:solidFill>
            <a:srgbClr val="D5E5F1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Q24JXECw"/>
          <p:cNvSpPr/>
          <p:nvPr/>
        </p:nvSpPr>
        <p:spPr>
          <a:xfrm>
            <a:off x="3200400" y="1440180"/>
            <a:ext cx="2811780" cy="1714500"/>
          </a:xfrm>
          <a:prstGeom prst="roundRect">
            <a:avLst>
              <a:gd name="adj" fmla="val 8000"/>
            </a:avLst>
          </a:prstGeom>
          <a:solidFill>
            <a:srgbClr val="D5E5F1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NCcChuQr"/>
          <p:cNvSpPr/>
          <p:nvPr/>
        </p:nvSpPr>
        <p:spPr>
          <a:xfrm>
            <a:off x="274320" y="3268980"/>
            <a:ext cx="2811780" cy="1714500"/>
          </a:xfrm>
          <a:prstGeom prst="roundRect">
            <a:avLst>
              <a:gd name="adj" fmla="val 8000"/>
            </a:avLst>
          </a:prstGeom>
          <a:solidFill>
            <a:srgbClr val="D5E5F1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oXxG3n98"/>
          <p:cNvSpPr/>
          <p:nvPr/>
        </p:nvSpPr>
        <p:spPr>
          <a:xfrm>
            <a:off x="3200400" y="3268980"/>
            <a:ext cx="2811780" cy="1714500"/>
          </a:xfrm>
          <a:prstGeom prst="roundRect">
            <a:avLst>
              <a:gd name="adj" fmla="val 8000"/>
            </a:avLst>
          </a:prstGeom>
          <a:solidFill>
            <a:srgbClr val="D5E5F1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D04nYNYP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2F3FF">
              <a:alpha val="72157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8" name="HtOgz6ZI"/>
          <p:cNvSpPr/>
          <p:nvPr/>
        </p:nvSpPr>
        <p:spPr>
          <a:xfrm>
            <a:off x="365760" y="1764243"/>
            <a:ext cx="320040" cy="32004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40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</a:t>
            </a:r>
            <a:endParaRPr lang="en-US" sz="1440" dirty="0"/>
          </a:p>
        </p:txBody>
      </p:sp>
      <p:sp>
        <p:nvSpPr>
          <p:cNvPr id="9" name="PyQqeMw6"/>
          <p:cNvSpPr/>
          <p:nvPr/>
        </p:nvSpPr>
        <p:spPr>
          <a:xfrm>
            <a:off x="708660" y="1577340"/>
            <a:ext cx="224028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Evaluación formativa continua</a:t>
            </a:r>
            <a:endParaRPr lang="en-US" sz="1440" dirty="0"/>
          </a:p>
        </p:txBody>
      </p:sp>
      <p:sp>
        <p:nvSpPr>
          <p:cNvPr id="10" name="lPhsfW5N"/>
          <p:cNvSpPr/>
          <p:nvPr/>
        </p:nvSpPr>
        <p:spPr>
          <a:xfrm>
            <a:off x="411480" y="2216871"/>
            <a:ext cx="25374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Mapas conceptuales, tickets de salida y retroalimentación.</a:t>
            </a:r>
            <a:endParaRPr lang="en-US" sz="1440" dirty="0"/>
          </a:p>
        </p:txBody>
      </p:sp>
      <p:sp>
        <p:nvSpPr>
          <p:cNvPr id="11" name="LpXUSz1p"/>
          <p:cNvSpPr/>
          <p:nvPr/>
        </p:nvSpPr>
        <p:spPr>
          <a:xfrm>
            <a:off x="3291840" y="1649943"/>
            <a:ext cx="320040" cy="320040"/>
          </a:xfrm>
          <a:prstGeom prst="roundRect">
            <a:avLst>
              <a:gd name="adj" fmla="val 50000"/>
            </a:avLst>
          </a:prstGeom>
          <a:solidFill>
            <a:srgbClr val="168C6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40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440" dirty="0"/>
          </a:p>
        </p:txBody>
      </p:sp>
      <p:sp>
        <p:nvSpPr>
          <p:cNvPr id="12" name="1afWyyng"/>
          <p:cNvSpPr/>
          <p:nvPr/>
        </p:nvSpPr>
        <p:spPr>
          <a:xfrm>
            <a:off x="3680460" y="1577340"/>
            <a:ext cx="21945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Infografías científicas</a:t>
            </a:r>
            <a:endParaRPr lang="en-US" sz="1440" dirty="0"/>
          </a:p>
        </p:txBody>
      </p:sp>
      <p:sp>
        <p:nvSpPr>
          <p:cNvPr id="13" name="icfJ37Kc"/>
          <p:cNvSpPr/>
          <p:nvPr/>
        </p:nvSpPr>
        <p:spPr>
          <a:xfrm>
            <a:off x="3337560" y="1999701"/>
            <a:ext cx="25374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Síntesis visual de rutas metabólicas y biotecnología.</a:t>
            </a:r>
            <a:endParaRPr lang="en-US" sz="1440" dirty="0"/>
          </a:p>
        </p:txBody>
      </p:sp>
      <p:sp>
        <p:nvSpPr>
          <p:cNvPr id="14" name="yKfT9jda"/>
          <p:cNvSpPr/>
          <p:nvPr/>
        </p:nvSpPr>
        <p:spPr>
          <a:xfrm>
            <a:off x="365760" y="3478743"/>
            <a:ext cx="320040" cy="320040"/>
          </a:xfrm>
          <a:prstGeom prst="roundRect">
            <a:avLst>
              <a:gd name="adj" fmla="val 50000"/>
            </a:avLst>
          </a:prstGeom>
          <a:solidFill>
            <a:srgbClr val="4A3A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40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</a:t>
            </a:r>
            <a:endParaRPr lang="en-US" sz="1440" dirty="0"/>
          </a:p>
        </p:txBody>
      </p:sp>
      <p:sp>
        <p:nvSpPr>
          <p:cNvPr id="15" name="IgOOMSii"/>
          <p:cNvSpPr/>
          <p:nvPr/>
        </p:nvSpPr>
        <p:spPr>
          <a:xfrm>
            <a:off x="720090" y="3406140"/>
            <a:ext cx="222885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Trabajos de investigación</a:t>
            </a:r>
            <a:endParaRPr lang="en-US" sz="1440" dirty="0"/>
          </a:p>
        </p:txBody>
      </p:sp>
      <p:sp>
        <p:nvSpPr>
          <p:cNvPr id="16" name="OfhpApu8"/>
          <p:cNvSpPr/>
          <p:nvPr/>
        </p:nvSpPr>
        <p:spPr>
          <a:xfrm>
            <a:off x="411480" y="3828501"/>
            <a:ext cx="25374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Informes experimentales, análisis de datos y debates.</a:t>
            </a:r>
            <a:endParaRPr lang="en-US" sz="1440" dirty="0"/>
          </a:p>
        </p:txBody>
      </p:sp>
      <p:sp>
        <p:nvSpPr>
          <p:cNvPr id="17" name="zhJ480pA"/>
          <p:cNvSpPr/>
          <p:nvPr/>
        </p:nvSpPr>
        <p:spPr>
          <a:xfrm>
            <a:off x="3291840" y="3593043"/>
            <a:ext cx="320040" cy="320040"/>
          </a:xfrm>
          <a:prstGeom prst="roundRect">
            <a:avLst>
              <a:gd name="adj" fmla="val 50000"/>
            </a:avLst>
          </a:prstGeom>
          <a:solidFill>
            <a:srgbClr val="C8582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40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</a:t>
            </a:r>
            <a:endParaRPr lang="en-US" sz="1440" dirty="0"/>
          </a:p>
        </p:txBody>
      </p:sp>
      <p:sp>
        <p:nvSpPr>
          <p:cNvPr id="18" name="eSwO1aki"/>
          <p:cNvSpPr/>
          <p:nvPr/>
        </p:nvSpPr>
        <p:spPr>
          <a:xfrm>
            <a:off x="3680460" y="3406140"/>
            <a:ext cx="219456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Pruebas sumativas de término</a:t>
            </a:r>
            <a:endParaRPr lang="en-US" sz="1440" dirty="0"/>
          </a:p>
        </p:txBody>
      </p:sp>
      <p:sp>
        <p:nvSpPr>
          <p:cNvPr id="19" name="eiFDnj3B"/>
          <p:cNvSpPr/>
          <p:nvPr/>
        </p:nvSpPr>
        <p:spPr>
          <a:xfrm>
            <a:off x="3337560" y="4045671"/>
            <a:ext cx="2537460" cy="7886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2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Aplicación conceptual y resolución de problemas tipo PAES.</a:t>
            </a:r>
            <a:endParaRPr lang="en-US" sz="1440" dirty="0"/>
          </a:p>
        </p:txBody>
      </p:sp>
      <p:sp>
        <p:nvSpPr>
          <p:cNvPr id="20" name="5IQ7FlbX"/>
          <p:cNvSpPr/>
          <p:nvPr/>
        </p:nvSpPr>
        <p:spPr>
          <a:xfrm>
            <a:off x="320040" y="228600"/>
            <a:ext cx="8503920" cy="560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integral de evaluación</a:t>
            </a:r>
            <a:endParaRPr lang="en-US" sz="2880" dirty="0"/>
          </a:p>
        </p:txBody>
      </p:sp>
      <p:sp>
        <p:nvSpPr>
          <p:cNvPr id="21" name="Keg05qIH"/>
          <p:cNvSpPr/>
          <p:nvPr/>
        </p:nvSpPr>
        <p:spPr>
          <a:xfrm>
            <a:off x="320040" y="950427"/>
            <a:ext cx="850392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i="1" dirty="0">
                <a:solidFill>
                  <a:srgbClr val="4B585C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Monitoreo continuo del aprendizaje y logro de competencias</a:t>
            </a:r>
            <a:endParaRPr lang="en-US" sz="1440" dirty="0"/>
          </a:p>
        </p:txBody>
      </p:sp>
      <p:pic>
        <p:nvPicPr>
          <p:cNvPr id="22" name="bcmeval1" descr="/home/forge/chalkie-production-workers-3/releases/20261009153906/backend/storage/app/render-specs/a976c129-21d7-431f-8b8c-94f15bdfaa62/img_2ed9071aa2b4caa3fd10f0b521e262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30" y="1440180"/>
            <a:ext cx="2686050" cy="3543300"/>
          </a:xfrm>
          <a:prstGeom prst="roundRect">
            <a:avLst>
              <a:gd name="adj" fmla="val 6809"/>
            </a:avLst>
          </a:prstGeom>
        </p:spPr>
      </p:pic>
      <p:sp>
        <p:nvSpPr>
          <p:cNvPr id="23" name="bcmeval1-frame"/>
          <p:cNvSpPr/>
          <p:nvPr/>
        </p:nvSpPr>
        <p:spPr>
          <a:xfrm>
            <a:off x="6183630" y="1440180"/>
            <a:ext cx="2686050" cy="3543300"/>
          </a:xfrm>
          <a:prstGeom prst="roundRect">
            <a:avLst>
              <a:gd name="adj" fmla="val 6809"/>
            </a:avLst>
          </a:prstGeom>
          <a:noFill/>
          <a:ln w="11430">
            <a:solidFill>
              <a:srgbClr val="A4B3BC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40F0F"/>
      </a:dk1>
      <a:lt1>
        <a:sysClr val="window" lastClr="FFFFFF"/>
      </a:lt1>
      <a:dk2>
        <a:srgbClr val="B6543D"/>
      </a:dk2>
      <a:lt2>
        <a:srgbClr val="E7E6E6"/>
      </a:lt2>
      <a:accent1>
        <a:srgbClr val="127BBD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clusive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Karl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40F0F"/>
      </a:dk1>
      <a:lt1>
        <a:sysClr val="window" lastClr="FFFFFF"/>
      </a:lt1>
      <a:dk2>
        <a:srgbClr val="B6543D"/>
      </a:dk2>
      <a:lt2>
        <a:srgbClr val="E7E6E6"/>
      </a:lt2>
      <a:accent1>
        <a:srgbClr val="127BBD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clusive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Karl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clusive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Karl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287</Words>
  <Application>Microsoft Office PowerPoint</Application>
  <PresentationFormat>Presentación en pantalla (16:9)</PresentationFormat>
  <Paragraphs>53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Inclusive Sans</vt:lpstr>
      <vt:lpstr>Karla</vt:lpstr>
      <vt:lpstr>Office Theme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Biología Celular y Molecular</dc:title>
  <dc:subject>PptxGenJS Presentation</dc:subject>
  <dc:creator>PptxGenJS</dc:creator>
  <cp:lastModifiedBy>Cuenta Microsoft</cp:lastModifiedBy>
  <cp:revision>4</cp:revision>
  <dcterms:created xsi:type="dcterms:W3CDTF">2026-10-09T16:42:46Z</dcterms:created>
  <dcterms:modified xsi:type="dcterms:W3CDTF">2026-10-13T13:55:06Z</dcterms:modified>
</cp:coreProperties>
</file>