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12192000"/>
  <p:embeddedFontLst>
    <p:embeddedFont>
      <p:font typeface="IBM Plex Mono Medium" panose="020B0604020202020204" charset="0"/>
      <p:regular r:id="rId9"/>
    </p:embeddedFont>
    <p:embeddedFont>
      <p:font typeface="DM Sans" panose="020B0604020202020204" charset="0"/>
      <p:regular r:id="rId10"/>
      <p:bold r:id="rId11"/>
      <p:italic r:id="rId12"/>
      <p:boldItalic r:id="rId13"/>
    </p:embeddedFont>
    <p:embeddedFont>
      <p:font typeface="Bricolage Grotesque ExtraBold" panose="020B0604020202020204" charset="0"/>
      <p:regular r:id="rId14"/>
      <p:bold r:id="rId15"/>
    </p:embeddedFont>
    <p:embeddedFont>
      <p:font typeface="DM Sans Medium" panose="020B0604020202020204" charset="0"/>
      <p:regular r:id="rId16"/>
    </p:embeddedFont>
    <p:embeddedFont>
      <p:font typeface="Bricolage Grotesque Bold" panose="020B0604020202020204" charset="0"/>
      <p:regular r:id="rId17"/>
      <p:bold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B4C9C3-6870-D54F-A2D0-93EDC2FD67D2}" v="1" dt="2026-10-09T17:19:18.3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407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132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presProps" Target="presProps.xml"/><Relationship Id="rId28" Type="http://schemas.microsoft.com/office/2016/11/relationships/changesInfo" Target="changesInfos/changesInfo1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ladys Padilla Ceballos" userId="d970a9b9832037bf" providerId="LiveId" clId="{546E1385-1209-5836-B44F-46CEDB91EBA1}"/>
    <pc:docChg chg="custSel delSld modSld">
      <pc:chgData name="Gladys Padilla Ceballos" userId="d970a9b9832037bf" providerId="LiveId" clId="{546E1385-1209-5836-B44F-46CEDB91EBA1}" dt="2026-10-09T17:20:19.439" v="134" actId="403"/>
      <pc:docMkLst>
        <pc:docMk/>
      </pc:docMkLst>
      <pc:sldChg chg="delSp modSp mod">
        <pc:chgData name="Gladys Padilla Ceballos" userId="d970a9b9832037bf" providerId="LiveId" clId="{546E1385-1209-5836-B44F-46CEDB91EBA1}" dt="2026-10-09T17:19:18.372" v="107"/>
        <pc:sldMkLst>
          <pc:docMk/>
          <pc:sldMk cId="0" sldId="256"/>
        </pc:sldMkLst>
        <pc:spChg chg="mod">
          <ac:chgData name="Gladys Padilla Ceballos" userId="d970a9b9832037bf" providerId="LiveId" clId="{546E1385-1209-5836-B44F-46CEDB91EBA1}" dt="2026-10-09T17:19:10.503" v="106" actId="20577"/>
          <ac:spMkLst>
            <pc:docMk/>
            <pc:sldMk cId="0" sldId="256"/>
            <ac:spMk id="4" creationId="{00000000-0000-0000-0000-000000000000}"/>
          </ac:spMkLst>
        </pc:spChg>
        <pc:spChg chg="mod">
          <ac:chgData name="Gladys Padilla Ceballos" userId="d970a9b9832037bf" providerId="LiveId" clId="{546E1385-1209-5836-B44F-46CEDB91EBA1}" dt="2026-10-09T17:19:18.372" v="107"/>
          <ac:spMkLst>
            <pc:docMk/>
            <pc:sldMk cId="0" sldId="256"/>
            <ac:spMk id="5" creationId="{00000000-0000-0000-0000-000000000000}"/>
          </ac:spMkLst>
        </pc:spChg>
        <pc:spChg chg="del">
          <ac:chgData name="Gladys Padilla Ceballos" userId="d970a9b9832037bf" providerId="LiveId" clId="{546E1385-1209-5836-B44F-46CEDB91EBA1}" dt="2026-10-09T17:18:57.586" v="95" actId="478"/>
          <ac:spMkLst>
            <pc:docMk/>
            <pc:sldMk cId="0" sldId="256"/>
            <ac:spMk id="6" creationId="{00000000-0000-0000-0000-000000000000}"/>
          </ac:spMkLst>
        </pc:spChg>
      </pc:sldChg>
      <pc:sldChg chg="modSp mod">
        <pc:chgData name="Gladys Padilla Ceballos" userId="d970a9b9832037bf" providerId="LiveId" clId="{546E1385-1209-5836-B44F-46CEDB91EBA1}" dt="2026-10-09T17:19:54.447" v="133" actId="20577"/>
        <pc:sldMkLst>
          <pc:docMk/>
          <pc:sldMk cId="0" sldId="259"/>
        </pc:sldMkLst>
        <pc:spChg chg="mod">
          <ac:chgData name="Gladys Padilla Ceballos" userId="d970a9b9832037bf" providerId="LiveId" clId="{546E1385-1209-5836-B44F-46CEDB91EBA1}" dt="2026-10-09T17:19:54.447" v="133" actId="20577"/>
          <ac:spMkLst>
            <pc:docMk/>
            <pc:sldMk cId="0" sldId="259"/>
            <ac:spMk id="6" creationId="{00000000-0000-0000-0000-000000000000}"/>
          </ac:spMkLst>
        </pc:spChg>
      </pc:sldChg>
      <pc:sldChg chg="modSp mod">
        <pc:chgData name="Gladys Padilla Ceballos" userId="d970a9b9832037bf" providerId="LiveId" clId="{546E1385-1209-5836-B44F-46CEDB91EBA1}" dt="2026-10-09T17:20:19.439" v="134" actId="403"/>
        <pc:sldMkLst>
          <pc:docMk/>
          <pc:sldMk cId="0" sldId="260"/>
        </pc:sldMkLst>
        <pc:spChg chg="mod">
          <ac:chgData name="Gladys Padilla Ceballos" userId="d970a9b9832037bf" providerId="LiveId" clId="{546E1385-1209-5836-B44F-46CEDB91EBA1}" dt="2026-10-09T17:20:19.439" v="134" actId="403"/>
          <ac:spMkLst>
            <pc:docMk/>
            <pc:sldMk cId="0" sldId="260"/>
            <ac:spMk id="10" creationId="{00000000-0000-0000-0000-000000000000}"/>
          </ac:spMkLst>
        </pc:spChg>
      </pc:sldChg>
      <pc:sldChg chg="delSp modSp mod">
        <pc:chgData name="Gladys Padilla Ceballos" userId="d970a9b9832037bf" providerId="LiveId" clId="{546E1385-1209-5836-B44F-46CEDB91EBA1}" dt="2026-10-09T17:18:32.455" v="93" actId="14100"/>
        <pc:sldMkLst>
          <pc:docMk/>
          <pc:sldMk cId="0" sldId="261"/>
        </pc:sldMkLst>
        <pc:spChg chg="del">
          <ac:chgData name="Gladys Padilla Ceballos" userId="d970a9b9832037bf" providerId="LiveId" clId="{546E1385-1209-5836-B44F-46CEDB91EBA1}" dt="2026-10-09T17:16:23.262" v="0" actId="478"/>
          <ac:spMkLst>
            <pc:docMk/>
            <pc:sldMk cId="0" sldId="261"/>
            <ac:spMk id="3" creationId="{00000000-0000-0000-0000-000000000000}"/>
          </ac:spMkLst>
        </pc:spChg>
        <pc:spChg chg="mod">
          <ac:chgData name="Gladys Padilla Ceballos" userId="d970a9b9832037bf" providerId="LiveId" clId="{546E1385-1209-5836-B44F-46CEDB91EBA1}" dt="2026-10-09T17:16:52.558" v="32" actId="122"/>
          <ac:spMkLst>
            <pc:docMk/>
            <pc:sldMk cId="0" sldId="261"/>
            <ac:spMk id="4" creationId="{00000000-0000-0000-0000-000000000000}"/>
          </ac:spMkLst>
        </pc:spChg>
        <pc:spChg chg="mod">
          <ac:chgData name="Gladys Padilla Ceballos" userId="d970a9b9832037bf" providerId="LiveId" clId="{546E1385-1209-5836-B44F-46CEDB91EBA1}" dt="2026-10-09T17:17:05.320" v="35" actId="1076"/>
          <ac:spMkLst>
            <pc:docMk/>
            <pc:sldMk cId="0" sldId="261"/>
            <ac:spMk id="5" creationId="{00000000-0000-0000-0000-000000000000}"/>
          </ac:spMkLst>
        </pc:spChg>
        <pc:spChg chg="mod">
          <ac:chgData name="Gladys Padilla Ceballos" userId="d970a9b9832037bf" providerId="LiveId" clId="{546E1385-1209-5836-B44F-46CEDB91EBA1}" dt="2026-10-09T17:17:31.455" v="42" actId="14100"/>
          <ac:spMkLst>
            <pc:docMk/>
            <pc:sldMk cId="0" sldId="261"/>
            <ac:spMk id="6" creationId="{00000000-0000-0000-0000-000000000000}"/>
          </ac:spMkLst>
        </pc:spChg>
        <pc:spChg chg="mod">
          <ac:chgData name="Gladys Padilla Ceballos" userId="d970a9b9832037bf" providerId="LiveId" clId="{546E1385-1209-5836-B44F-46CEDB91EBA1}" dt="2026-10-09T17:17:24.588" v="40" actId="12"/>
          <ac:spMkLst>
            <pc:docMk/>
            <pc:sldMk cId="0" sldId="261"/>
            <ac:spMk id="9" creationId="{00000000-0000-0000-0000-000000000000}"/>
          </ac:spMkLst>
        </pc:spChg>
        <pc:spChg chg="mod">
          <ac:chgData name="Gladys Padilla Ceballos" userId="d970a9b9832037bf" providerId="LiveId" clId="{546E1385-1209-5836-B44F-46CEDB91EBA1}" dt="2026-10-09T17:17:57.441" v="84" actId="1076"/>
          <ac:spMkLst>
            <pc:docMk/>
            <pc:sldMk cId="0" sldId="261"/>
            <ac:spMk id="11" creationId="{00000000-0000-0000-0000-000000000000}"/>
          </ac:spMkLst>
        </pc:spChg>
        <pc:spChg chg="mod">
          <ac:chgData name="Gladys Padilla Ceballos" userId="d970a9b9832037bf" providerId="LiveId" clId="{546E1385-1209-5836-B44F-46CEDB91EBA1}" dt="2026-10-09T17:18:05.786" v="87" actId="14100"/>
          <ac:spMkLst>
            <pc:docMk/>
            <pc:sldMk cId="0" sldId="261"/>
            <ac:spMk id="13" creationId="{00000000-0000-0000-0000-000000000000}"/>
          </ac:spMkLst>
        </pc:spChg>
        <pc:spChg chg="mod">
          <ac:chgData name="Gladys Padilla Ceballos" userId="d970a9b9832037bf" providerId="LiveId" clId="{546E1385-1209-5836-B44F-46CEDB91EBA1}" dt="2026-10-09T17:18:16.723" v="90" actId="14100"/>
          <ac:spMkLst>
            <pc:docMk/>
            <pc:sldMk cId="0" sldId="261"/>
            <ac:spMk id="15" creationId="{00000000-0000-0000-0000-000000000000}"/>
          </ac:spMkLst>
        </pc:spChg>
        <pc:spChg chg="mod">
          <ac:chgData name="Gladys Padilla Ceballos" userId="d970a9b9832037bf" providerId="LiveId" clId="{546E1385-1209-5836-B44F-46CEDB91EBA1}" dt="2026-10-09T17:18:32.455" v="93" actId="14100"/>
          <ac:spMkLst>
            <pc:docMk/>
            <pc:sldMk cId="0" sldId="261"/>
            <ac:spMk id="17" creationId="{00000000-0000-0000-0000-000000000000}"/>
          </ac:spMkLst>
        </pc:spChg>
        <pc:picChg chg="mod">
          <ac:chgData name="Gladys Padilla Ceballos" userId="d970a9b9832037bf" providerId="LiveId" clId="{546E1385-1209-5836-B44F-46CEDB91EBA1}" dt="2026-10-09T17:18:00.454" v="85" actId="1076"/>
          <ac:picMkLst>
            <pc:docMk/>
            <pc:sldMk cId="0" sldId="261"/>
            <ac:picMk id="12" creationId="{00000000-0000-0000-0000-000000000000}"/>
          </ac:picMkLst>
        </pc:picChg>
        <pc:picChg chg="mod">
          <ac:chgData name="Gladys Padilla Ceballos" userId="d970a9b9832037bf" providerId="LiveId" clId="{546E1385-1209-5836-B44F-46CEDB91EBA1}" dt="2026-10-09T17:18:09.554" v="88" actId="1076"/>
          <ac:picMkLst>
            <pc:docMk/>
            <pc:sldMk cId="0" sldId="261"/>
            <ac:picMk id="14" creationId="{00000000-0000-0000-0000-000000000000}"/>
          </ac:picMkLst>
        </pc:picChg>
        <pc:picChg chg="mod">
          <ac:chgData name="Gladys Padilla Ceballos" userId="d970a9b9832037bf" providerId="LiveId" clId="{546E1385-1209-5836-B44F-46CEDB91EBA1}" dt="2026-10-09T17:18:25.022" v="91" actId="1076"/>
          <ac:picMkLst>
            <pc:docMk/>
            <pc:sldMk cId="0" sldId="261"/>
            <ac:picMk id="16" creationId="{00000000-0000-0000-0000-000000000000}"/>
          </ac:picMkLst>
        </pc:picChg>
      </pc:sldChg>
      <pc:sldChg chg="del">
        <pc:chgData name="Gladys Padilla Ceballos" userId="d970a9b9832037bf" providerId="LiveId" clId="{546E1385-1209-5836-B44F-46CEDB91EBA1}" dt="2026-10-09T17:18:43.976" v="94" actId="2696"/>
        <pc:sldMkLst>
          <pc:docMk/>
          <pc:sldMk cId="0" sldId="26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9895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Presenta la asignatura como una oportunidad para comprender la salud desde la ciencia y conectar lo aprendido con decisiones cotidianas. Pregunta qué temas de salud les gustaría investigar durante el año.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Conecta los tres propósitos: las decisiones personales ocurren dentro de un entorno social y ambiental. La salud pública permite mirar ese sistema, y la ciencia y la tecnología aportan herramientas para comprenderlo y actuar.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Destaca que investigar también implica reconocer límites, revisar explicaciones y escuchar argumentos. Pide un ejemplo de una afirmación sobre salud que necesitaría evidencia antes de aceptarla.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Recorre las unidades 1 y 2: estilos de vida y entorno, y luego salud pública. Pregunta cuál de estos temas despierta más curiosidad y por qué.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Continúa con las unidades 3 y 4: genética y salud, y ciencia y tecnología al servicio de la salud. Pregunta qué tecnología les parece más prometedora y por qué.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Explica la diferencia entre recibir retroalimentación para avanzar y demostrar aprendizajes al cierre de una unidad. Presenta los proyectos, las exposiciones, la investigación y el análisis de papers como formas de hacer visible el trabajo científico. No se establecen aquí ponderaciones ni fechas.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25000"/>
            </a:srgbClr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4" name="Text 1"/>
          <p:cNvSpPr/>
          <p:nvPr/>
        </p:nvSpPr>
        <p:spPr>
          <a:xfrm>
            <a:off x="565136" y="1786255"/>
            <a:ext cx="6083148" cy="214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00" kern="100" spc="91" dirty="0">
                <a:solidFill>
                  <a:srgbClr val="FFFFFF"/>
                </a:solidFill>
                <a:latin typeface="IBM Plex Mono Medium" pitchFamily="34" charset="0"/>
                <a:ea typeface="IBM Plex Mono Medium" pitchFamily="34" charset="-122"/>
                <a:cs typeface="IBM Plex Mono Medium" pitchFamily="34" charset="-120"/>
              </a:rPr>
              <a:t>ELECTIVO, 4° MEDIO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565136" y="2600632"/>
            <a:ext cx="5473563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7200" kern="100" spc="-324" dirty="0">
                <a:solidFill>
                  <a:srgbClr val="FFFFFF"/>
                </a:solidFill>
                <a:latin typeface="Bricolage Grotesque ExtraBold" pitchFamily="34" charset="0"/>
                <a:ea typeface="Bricolage Grotesque ExtraBold" pitchFamily="34" charset="-122"/>
                <a:cs typeface="Bricolage Grotesque ExtraBold" pitchFamily="34" charset="-120"/>
              </a:rPr>
              <a:t>CIENCIAS</a:t>
            </a:r>
            <a:endParaRPr lang="en-US" sz="7200" dirty="0"/>
          </a:p>
          <a:p>
            <a:pPr marL="0" indent="0" algn="l">
              <a:lnSpc>
                <a:spcPct val="83000"/>
              </a:lnSpc>
              <a:buNone/>
            </a:pPr>
            <a:r>
              <a:rPr lang="en-US" sz="7200" kern="100" spc="-324" dirty="0">
                <a:solidFill>
                  <a:srgbClr val="FFFFFF"/>
                </a:solidFill>
                <a:latin typeface="Bricolage Grotesque ExtraBold" pitchFamily="34" charset="0"/>
                <a:ea typeface="Bricolage Grotesque ExtraBold" pitchFamily="34" charset="-122"/>
                <a:cs typeface="Bricolage Grotesque ExtraBold" pitchFamily="34" charset="-120"/>
              </a:rPr>
              <a:t>DE LA SALUD</a:t>
            </a:r>
            <a:endParaRPr lang="en-US" sz="7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07987" y="833672"/>
            <a:ext cx="7111822" cy="4446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6000"/>
              </a:lnSpc>
              <a:buNone/>
            </a:pPr>
            <a:r>
              <a:rPr lang="en-US" sz="3600" b="1" kern="100" spc="-85" dirty="0">
                <a:solidFill>
                  <a:srgbClr val="F3F0E8"/>
                </a:solidFill>
                <a:latin typeface="Bricolage Grotesque Bold" pitchFamily="34" charset="0"/>
                <a:ea typeface="Bricolage Grotesque Bold" pitchFamily="34" charset="-122"/>
                <a:cs typeface="Bricolage Grotesque Bold" pitchFamily="34" charset="-120"/>
              </a:rPr>
              <a:t>PRÓPOSITOS DEL AÑO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507987" y="1653401"/>
            <a:ext cx="7111822" cy="29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 algn="l">
              <a:lnSpc>
                <a:spcPct val="108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Estilos de vida y bienestar</a:t>
            </a:r>
            <a:endParaRPr lang="en-US" sz="2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507987" y="2090579"/>
            <a:ext cx="7111822" cy="7203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13000"/>
              </a:lnSpc>
              <a:buNone/>
            </a:pPr>
            <a:r>
              <a:rPr lang="en-US" sz="2000" dirty="0">
                <a:solidFill>
                  <a:srgbClr val="F3F0E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Comprender cómo los estilos de vida afectan el bienestar y la salud.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507987" y="3119017"/>
            <a:ext cx="7111822" cy="29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 algn="l">
              <a:lnSpc>
                <a:spcPct val="108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Salud pública y entorno</a:t>
            </a:r>
            <a:endParaRPr lang="en-US" sz="2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507987" y="3613307"/>
            <a:ext cx="7111822" cy="3085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ct val="113000"/>
              </a:lnSpc>
              <a:buNone/>
            </a:pPr>
            <a:r>
              <a:rPr lang="en-US" sz="2000" dirty="0">
                <a:solidFill>
                  <a:srgbClr val="F3F0E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Abordar la salud pública de forma sistémica, a escala local </a:t>
            </a:r>
          </a:p>
          <a:p>
            <a:pPr marL="0" indent="0" algn="just">
              <a:lnSpc>
                <a:spcPct val="113000"/>
              </a:lnSpc>
              <a:buNone/>
            </a:pPr>
            <a:r>
              <a:rPr lang="en-US" sz="2000" dirty="0">
                <a:solidFill>
                  <a:srgbClr val="F3F0E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y global.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507987" y="4801289"/>
            <a:ext cx="6603835" cy="29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 algn="l">
              <a:lnSpc>
                <a:spcPct val="108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Ciencia y calidad de vida</a:t>
            </a:r>
            <a:endParaRPr lang="en-US" sz="2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Text 8"/>
          <p:cNvSpPr/>
          <p:nvPr/>
        </p:nvSpPr>
        <p:spPr>
          <a:xfrm>
            <a:off x="507987" y="5288299"/>
            <a:ext cx="6603835" cy="7360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13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Valorar la ciencia y la tecnología como motores de la calidad de vida.</a:t>
            </a:r>
            <a:endParaRPr lang="en-US" sz="200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7797" y="0"/>
            <a:ext cx="4063898" cy="685800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507987" y="2914074"/>
            <a:ext cx="7111822" cy="12700"/>
          </a:xfrm>
          <a:prstGeom prst="rect">
            <a:avLst/>
          </a:prstGeom>
          <a:solidFill>
            <a:srgbClr val="485063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3" name="Shape 10"/>
          <p:cNvSpPr/>
          <p:nvPr/>
        </p:nvSpPr>
        <p:spPr>
          <a:xfrm>
            <a:off x="507987" y="4598738"/>
            <a:ext cx="7111822" cy="12700"/>
          </a:xfrm>
          <a:prstGeom prst="rect">
            <a:avLst/>
          </a:prstGeom>
          <a:solidFill>
            <a:srgbClr val="485063"/>
          </a:solidFill>
          <a:ln/>
        </p:spPr>
        <p:txBody>
          <a:bodyPr/>
          <a:lstStyle/>
          <a:p>
            <a:endParaRPr lang="es-CL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063898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447708" y="327379"/>
            <a:ext cx="7111822" cy="1115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6000"/>
              </a:lnSpc>
              <a:buNone/>
            </a:pPr>
            <a:r>
              <a:rPr lang="es-ES_tradnl" sz="3400" b="1" kern="100" spc="-85" noProof="0" dirty="0">
                <a:solidFill>
                  <a:srgbClr val="F3F0E8"/>
                </a:solidFill>
                <a:latin typeface="Bricolage Grotesque Bold" pitchFamily="34" charset="0"/>
                <a:ea typeface="Bricolage Grotesque Bold" pitchFamily="34" charset="-122"/>
                <a:cs typeface="Bricolage Grotesque Bold" pitchFamily="34" charset="-120"/>
              </a:rPr>
              <a:t>¿Que vas a desarrollar, </a:t>
            </a:r>
          </a:p>
          <a:p>
            <a:pPr marL="0" indent="0" algn="ctr">
              <a:lnSpc>
                <a:spcPct val="86000"/>
              </a:lnSpc>
              <a:buNone/>
            </a:pPr>
            <a:r>
              <a:rPr lang="es-ES_tradnl" sz="3400" b="1" kern="100" spc="-85" noProof="0" dirty="0">
                <a:solidFill>
                  <a:srgbClr val="F3F0E8"/>
                </a:solidFill>
                <a:latin typeface="Bricolage Grotesque Bold" pitchFamily="34" charset="0"/>
                <a:ea typeface="Bricolage Grotesque Bold" pitchFamily="34" charset="-122"/>
                <a:cs typeface="Bricolage Grotesque Bold" pitchFamily="34" charset="-120"/>
              </a:rPr>
              <a:t>en la asignatura?</a:t>
            </a:r>
            <a:endParaRPr lang="es-ES_tradnl" sz="3400" noProof="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86" y="1646777"/>
            <a:ext cx="457189" cy="4572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257668" y="1653401"/>
            <a:ext cx="6426039" cy="29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400" b="1" dirty="0">
                <a:solidFill>
                  <a:srgbClr val="DCE4FF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Habilidades científicas</a:t>
            </a:r>
            <a:endParaRPr lang="en-US" sz="2400" b="1" dirty="0"/>
          </a:p>
        </p:txBody>
      </p:sp>
      <p:sp>
        <p:nvSpPr>
          <p:cNvPr id="7" name="Text 3"/>
          <p:cNvSpPr/>
          <p:nvPr/>
        </p:nvSpPr>
        <p:spPr>
          <a:xfrm>
            <a:off x="5257667" y="2160703"/>
            <a:ext cx="6426039" cy="617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13000"/>
              </a:lnSpc>
              <a:buNone/>
            </a:pPr>
            <a:r>
              <a:rPr lang="en-US" sz="2000" dirty="0">
                <a:solidFill>
                  <a:srgbClr val="F3F0E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Analizar, investigar, experimentar y comunicar para responder preguntas sobre la salud.</a:t>
            </a:r>
            <a:endParaRPr lang="en-US" sz="20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86" y="3385090"/>
            <a:ext cx="457189" cy="45720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257668" y="3391714"/>
            <a:ext cx="6426039" cy="29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400" b="1" dirty="0">
                <a:solidFill>
                  <a:srgbClr val="DCE4FF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Argumentar con evidencia, no con opiniones</a:t>
            </a:r>
            <a:endParaRPr lang="en-US" sz="2400" b="1" dirty="0"/>
          </a:p>
        </p:txBody>
      </p:sp>
      <p:sp>
        <p:nvSpPr>
          <p:cNvPr id="10" name="Text 5"/>
          <p:cNvSpPr/>
          <p:nvPr/>
        </p:nvSpPr>
        <p:spPr>
          <a:xfrm>
            <a:off x="5257668" y="3828891"/>
            <a:ext cx="6426039" cy="3085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ct val="113000"/>
              </a:lnSpc>
              <a:buNone/>
            </a:pPr>
            <a:r>
              <a:rPr lang="en-US" sz="2000" dirty="0">
                <a:solidFill>
                  <a:srgbClr val="F3F0E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Revisar datos y fuentes para fundamentar </a:t>
            </a:r>
            <a:r>
              <a:rPr lang="en-US" sz="2000" dirty="0" err="1">
                <a:solidFill>
                  <a:srgbClr val="F3F0E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tus</a:t>
            </a:r>
            <a:r>
              <a:rPr lang="en-US" sz="2000" dirty="0">
                <a:solidFill>
                  <a:srgbClr val="F3F0E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</a:p>
          <a:p>
            <a:pPr marL="0" indent="0" algn="just">
              <a:lnSpc>
                <a:spcPct val="113000"/>
              </a:lnSpc>
              <a:buNone/>
            </a:pPr>
            <a:r>
              <a:rPr lang="en-US" sz="2000" dirty="0" err="1">
                <a:solidFill>
                  <a:srgbClr val="F3F0E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conclusiones</a:t>
            </a:r>
            <a:r>
              <a:rPr lang="en-US" sz="2000" dirty="0">
                <a:solidFill>
                  <a:srgbClr val="F3F0E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.</a:t>
            </a:r>
            <a:endParaRPr lang="en-US" sz="20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86" y="4814832"/>
            <a:ext cx="457189" cy="45720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5257668" y="4821456"/>
            <a:ext cx="6426039" cy="29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400" b="1" dirty="0">
                <a:solidFill>
                  <a:srgbClr val="DCE4FF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Una mirada integrada</a:t>
            </a:r>
            <a:endParaRPr lang="en-US" sz="2400" b="1" dirty="0"/>
          </a:p>
        </p:txBody>
      </p:sp>
      <p:sp>
        <p:nvSpPr>
          <p:cNvPr id="13" name="Text 7"/>
          <p:cNvSpPr/>
          <p:nvPr/>
        </p:nvSpPr>
        <p:spPr>
          <a:xfrm>
            <a:off x="5257668" y="5258633"/>
            <a:ext cx="6426039" cy="7763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13000"/>
              </a:lnSpc>
              <a:buNone/>
            </a:pPr>
            <a:r>
              <a:rPr lang="en-US" sz="2000" dirty="0">
                <a:solidFill>
                  <a:srgbClr val="F3F0E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Desarrollar actitudes para abordar problemas contingentes de forma integrada, con colaboración y responsabilidad.</a:t>
            </a:r>
            <a:endParaRPr lang="en-US" sz="2000" dirty="0"/>
          </a:p>
        </p:txBody>
      </p:sp>
      <p:sp>
        <p:nvSpPr>
          <p:cNvPr id="14" name="Shape 8"/>
          <p:cNvSpPr/>
          <p:nvPr/>
        </p:nvSpPr>
        <p:spPr>
          <a:xfrm>
            <a:off x="4571886" y="3175496"/>
            <a:ext cx="7111822" cy="12700"/>
          </a:xfrm>
          <a:prstGeom prst="rect">
            <a:avLst/>
          </a:prstGeom>
          <a:solidFill>
            <a:srgbClr val="485063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5" name="Shape 9"/>
          <p:cNvSpPr/>
          <p:nvPr/>
        </p:nvSpPr>
        <p:spPr>
          <a:xfrm>
            <a:off x="4571886" y="4605238"/>
            <a:ext cx="7111822" cy="12700"/>
          </a:xfrm>
          <a:prstGeom prst="rect">
            <a:avLst/>
          </a:prstGeom>
          <a:solidFill>
            <a:srgbClr val="485063"/>
          </a:solidFill>
          <a:ln/>
        </p:spPr>
        <p:txBody>
          <a:bodyPr/>
          <a:lstStyle/>
          <a:p>
            <a:endParaRPr lang="es-CL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8140" y="393799"/>
            <a:ext cx="11175720" cy="4446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6000"/>
              </a:lnSpc>
              <a:buNone/>
            </a:pPr>
            <a:r>
              <a:rPr lang="en-US" sz="3400" b="1" kern="100" spc="-85" dirty="0">
                <a:solidFill>
                  <a:srgbClr val="F3F0E8"/>
                </a:solidFill>
                <a:latin typeface="Bricolage Grotesque Bold" pitchFamily="34" charset="0"/>
                <a:ea typeface="Bricolage Grotesque Bold" pitchFamily="34" charset="-122"/>
                <a:cs typeface="Bricolage Grotesque Bold" pitchFamily="34" charset="-120"/>
              </a:rPr>
              <a:t>UNIDADES DE LA ASIGNATURA</a:t>
            </a:r>
            <a:endParaRPr lang="en-US" sz="3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582" y="1378148"/>
            <a:ext cx="4013100" cy="2033687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978275" y="1149548"/>
            <a:ext cx="6705432" cy="2490887"/>
          </a:xfrm>
          <a:prstGeom prst="rect">
            <a:avLst/>
          </a:prstGeom>
          <a:solidFill>
            <a:srgbClr val="1F2A37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5" name="Text 2"/>
          <p:cNvSpPr/>
          <p:nvPr/>
        </p:nvSpPr>
        <p:spPr>
          <a:xfrm>
            <a:off x="5232269" y="1308616"/>
            <a:ext cx="6197445" cy="29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 algn="l">
              <a:lnSpc>
                <a:spcPct val="108000"/>
              </a:lnSpc>
              <a:buFont typeface="Wingdings" pitchFamily="2" charset="2"/>
              <a:buChar char="Ø"/>
            </a:pPr>
            <a:r>
              <a:rPr lang="en-US" sz="2000" b="1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UNIDAD 1: </a:t>
            </a: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SALUD, SOCIEDAD Y ESTILOS DE VIDA</a:t>
            </a:r>
            <a:endParaRPr lang="en-US" sz="20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5232269" y="1741984"/>
            <a:ext cx="6197445" cy="17460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just">
              <a:lnSpc>
                <a:spcPct val="113000"/>
              </a:lnSpc>
              <a:buSzPct val="100000"/>
            </a:pPr>
            <a:r>
              <a:rPr lang="es-CL" sz="2000" dirty="0">
                <a:solidFill>
                  <a:schemeClr val="bg1"/>
                </a:solidFill>
              </a:rPr>
              <a:t>Conocer como los estilos de vida afectan el bienestar y la salud. Revisando conceptos como: el sueño, el estrés, el consumo de drogas, el metabolismo y la energía celular, y los contaminantes del aire, el agua y el suelo.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582" y="4173835"/>
            <a:ext cx="4013100" cy="2033687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4978275" y="3945235"/>
            <a:ext cx="6705432" cy="2490887"/>
          </a:xfrm>
          <a:prstGeom prst="rect">
            <a:avLst/>
          </a:prstGeom>
          <a:solidFill>
            <a:srgbClr val="1F2A37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9" name="Text 5"/>
          <p:cNvSpPr/>
          <p:nvPr/>
        </p:nvSpPr>
        <p:spPr>
          <a:xfrm>
            <a:off x="5232269" y="4104303"/>
            <a:ext cx="6197445" cy="29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 algn="l">
              <a:lnSpc>
                <a:spcPct val="108000"/>
              </a:lnSpc>
              <a:buFont typeface="Wingdings" pitchFamily="2" charset="2"/>
              <a:buChar char="Ø"/>
            </a:pPr>
            <a:r>
              <a:rPr lang="en-US" sz="2000" b="1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UNIDAD 2: </a:t>
            </a: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PROBLEMAS EN SALUD PÚBLICA</a:t>
            </a:r>
            <a:endParaRPr lang="en-US" sz="20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Text 6"/>
          <p:cNvSpPr/>
          <p:nvPr/>
        </p:nvSpPr>
        <p:spPr>
          <a:xfrm>
            <a:off x="5232269" y="4537670"/>
            <a:ext cx="6197445" cy="17460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just">
              <a:lnSpc>
                <a:spcPct val="113000"/>
              </a:lnSpc>
              <a:buSzPct val="100000"/>
            </a:pPr>
            <a:r>
              <a:rPr lang="es-CL" sz="2000" dirty="0">
                <a:solidFill>
                  <a:schemeClr val="bg1"/>
                </a:solidFill>
              </a:rPr>
              <a:t>Se profundiza el concepto de salud desde una mirada sistémica, a escala local y global. Se analizan indicadores de salud, factores protectores y de riesgo, y la promoción de la salud. 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0D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182" y="725140"/>
            <a:ext cx="4013100" cy="2033687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899252" y="496539"/>
            <a:ext cx="6705432" cy="2490887"/>
          </a:xfrm>
          <a:prstGeom prst="rect">
            <a:avLst/>
          </a:prstGeom>
          <a:solidFill>
            <a:srgbClr val="1F2A37"/>
          </a:solidFill>
          <a:ln/>
        </p:spPr>
        <p:txBody>
          <a:bodyPr/>
          <a:lstStyle/>
          <a:p>
            <a:endParaRPr lang="es-CL" dirty="0"/>
          </a:p>
        </p:txBody>
      </p:sp>
      <p:sp>
        <p:nvSpPr>
          <p:cNvPr id="5" name="Text 2"/>
          <p:cNvSpPr/>
          <p:nvPr/>
        </p:nvSpPr>
        <p:spPr>
          <a:xfrm>
            <a:off x="5232267" y="725140"/>
            <a:ext cx="6197445" cy="29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 algn="l">
              <a:lnSpc>
                <a:spcPct val="108000"/>
              </a:lnSpc>
              <a:buFont typeface="Wingdings" pitchFamily="2" charset="2"/>
              <a:buChar char="Ø"/>
            </a:pPr>
            <a:r>
              <a:rPr lang="en-US" sz="2000" b="1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UNIDAD 3: </a:t>
            </a: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GENÉTICA Y SALUD</a:t>
            </a:r>
            <a:endParaRPr lang="en-US" sz="20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5110977" y="1163940"/>
            <a:ext cx="6440022" cy="17460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13000"/>
              </a:lnSpc>
              <a:buSzPct val="100000"/>
            </a:pPr>
            <a:r>
              <a:rPr lang="es-CL" sz="2400" dirty="0">
                <a:solidFill>
                  <a:schemeClr val="bg1"/>
                </a:solidFill>
              </a:rPr>
              <a:t>Cómo se relacionan los genes y el ambiente con las enfermedades,  el rol del ambiente en las patologías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181" y="3832294"/>
            <a:ext cx="4013100" cy="2033687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4899252" y="3687505"/>
            <a:ext cx="6705432" cy="2490887"/>
          </a:xfrm>
          <a:prstGeom prst="rect">
            <a:avLst/>
          </a:prstGeom>
          <a:solidFill>
            <a:srgbClr val="1F2A37"/>
          </a:solidFill>
          <a:ln/>
        </p:spPr>
        <p:txBody>
          <a:bodyPr/>
          <a:lstStyle/>
          <a:p>
            <a:endParaRPr lang="es-CL" dirty="0"/>
          </a:p>
        </p:txBody>
      </p:sp>
      <p:sp>
        <p:nvSpPr>
          <p:cNvPr id="9" name="Text 5"/>
          <p:cNvSpPr/>
          <p:nvPr/>
        </p:nvSpPr>
        <p:spPr>
          <a:xfrm>
            <a:off x="5153245" y="3851899"/>
            <a:ext cx="6197445" cy="29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 algn="l">
              <a:lnSpc>
                <a:spcPct val="108000"/>
              </a:lnSpc>
              <a:buFont typeface="Wingdings" pitchFamily="2" charset="2"/>
              <a:buChar char="Ø"/>
            </a:pPr>
            <a:r>
              <a:rPr lang="en-US" sz="2000" b="1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UNIDAD 4: </a:t>
            </a: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CIENCIA Y TECNOLOGÍA AL SERVICIO </a:t>
            </a:r>
          </a:p>
          <a:p>
            <a:pPr algn="l">
              <a:lnSpc>
                <a:spcPct val="108000"/>
              </a:lnSpc>
            </a:pP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DE LA SALUD</a:t>
            </a:r>
            <a:endParaRPr lang="en-US" sz="20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Text 6"/>
          <p:cNvSpPr/>
          <p:nvPr/>
        </p:nvSpPr>
        <p:spPr>
          <a:xfrm>
            <a:off x="5232266" y="4573980"/>
            <a:ext cx="6197445" cy="17460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just">
              <a:lnSpc>
                <a:spcPct val="113000"/>
              </a:lnSpc>
              <a:buSzPct val="100000"/>
            </a:pPr>
            <a:r>
              <a:rPr lang="es-CL" sz="2400" dirty="0">
                <a:solidFill>
                  <a:schemeClr val="bg1"/>
                </a:solidFill>
              </a:rPr>
              <a:t>El aporte de la innovación a la calidad de vida. Desarrollo de nuevas vacunas, como la tecnología se aplica en diversas áreas de la medicina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7362"/>
            <a:ext cx="6908627" cy="6858000"/>
          </a:xfrm>
          <a:prstGeom prst="rect">
            <a:avLst/>
          </a:prstGeom>
          <a:solidFill>
            <a:srgbClr val="171B24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4" name="Text 2"/>
          <p:cNvSpPr/>
          <p:nvPr/>
        </p:nvSpPr>
        <p:spPr>
          <a:xfrm>
            <a:off x="507987" y="821162"/>
            <a:ext cx="5892653" cy="8632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86000"/>
              </a:lnSpc>
              <a:buNone/>
            </a:pPr>
            <a:r>
              <a:rPr lang="en-US" sz="3300" b="1" dirty="0">
                <a:solidFill>
                  <a:schemeClr val="bg1"/>
                </a:solidFill>
              </a:rPr>
              <a:t>TIPOS DE EVALUACIONES</a:t>
            </a:r>
          </a:p>
        </p:txBody>
      </p:sp>
      <p:sp>
        <p:nvSpPr>
          <p:cNvPr id="5" name="Shape 3"/>
          <p:cNvSpPr/>
          <p:nvPr/>
        </p:nvSpPr>
        <p:spPr>
          <a:xfrm>
            <a:off x="2794860" y="3456320"/>
            <a:ext cx="2793930" cy="1092614"/>
          </a:xfrm>
          <a:prstGeom prst="rect">
            <a:avLst/>
          </a:prstGeom>
          <a:solidFill>
            <a:srgbClr val="171B24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6" name="Text 4"/>
          <p:cNvSpPr/>
          <p:nvPr/>
        </p:nvSpPr>
        <p:spPr>
          <a:xfrm>
            <a:off x="635449" y="3301302"/>
            <a:ext cx="4105700" cy="8332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08000"/>
              </a:lnSpc>
              <a:buFont typeface="Wingdings" pitchFamily="2" charset="2"/>
              <a:buChar char="Ø"/>
            </a:pPr>
            <a:r>
              <a:rPr lang="en-US" sz="2500" dirty="0">
                <a:solidFill>
                  <a:srgbClr val="F3F0E8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Evaluaciones formativas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761981" y="3063809"/>
            <a:ext cx="2285943" cy="14753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1000"/>
              </a:lnSpc>
              <a:buNone/>
            </a:pP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635448" y="2076214"/>
            <a:ext cx="4105701" cy="8332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08000"/>
              </a:lnSpc>
              <a:buFont typeface="Wingdings" pitchFamily="2" charset="2"/>
              <a:buChar char="Ø"/>
            </a:pPr>
            <a:r>
              <a:rPr lang="en-US" sz="2500" dirty="0">
                <a:solidFill>
                  <a:srgbClr val="FFFFFF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Evaluaciones sumativas</a:t>
            </a:r>
            <a:endParaRPr lang="en-US" sz="2500" dirty="0"/>
          </a:p>
        </p:txBody>
      </p:sp>
      <p:sp>
        <p:nvSpPr>
          <p:cNvPr id="11" name="Text 9"/>
          <p:cNvSpPr/>
          <p:nvPr/>
        </p:nvSpPr>
        <p:spPr>
          <a:xfrm>
            <a:off x="507987" y="3982151"/>
            <a:ext cx="6400640" cy="208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600" kern="100" spc="88" dirty="0">
                <a:solidFill>
                  <a:srgbClr val="F3F0E8"/>
                </a:solidFill>
                <a:latin typeface="IBM Plex Mono Medium" pitchFamily="34" charset="0"/>
              </a:rPr>
              <a:t>POR EJEMPLO:</a:t>
            </a:r>
            <a:endParaRPr lang="en-US" sz="1600" dirty="0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71" y="4467786"/>
            <a:ext cx="554619" cy="554633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1371411" y="4467786"/>
            <a:ext cx="3046209" cy="5766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750" dirty="0">
                <a:solidFill>
                  <a:srgbClr val="F3F0E8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Proyectos y exposiciones</a:t>
            </a:r>
            <a:endParaRPr lang="en-US" sz="1750" dirty="0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764" y="5166856"/>
            <a:ext cx="554619" cy="554633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1371410" y="5065023"/>
            <a:ext cx="3556849" cy="8649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750" dirty="0">
                <a:solidFill>
                  <a:srgbClr val="F3F0E8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Investigación individual y grupal</a:t>
            </a:r>
            <a:endParaRPr lang="en-US" sz="1750" dirty="0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670" y="5927595"/>
            <a:ext cx="554619" cy="554633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371410" y="5869271"/>
            <a:ext cx="3556848" cy="8649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750" dirty="0">
                <a:solidFill>
                  <a:srgbClr val="F3F0E8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Análisis de papers científicos</a:t>
            </a:r>
            <a:endParaRPr lang="en-US" sz="1750" dirty="0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16614" y="508000"/>
            <a:ext cx="4267093" cy="5842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532</Words>
  <Application>Microsoft Office PowerPoint</Application>
  <PresentationFormat>Panorámica</PresentationFormat>
  <Paragraphs>49</Paragraphs>
  <Slides>6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6" baseType="lpstr">
      <vt:lpstr>IBM Plex Mono Medium</vt:lpstr>
      <vt:lpstr>DM Sans</vt:lpstr>
      <vt:lpstr>Arial</vt:lpstr>
      <vt:lpstr>Wingdings</vt:lpstr>
      <vt:lpstr>Bricolage Grotesque ExtraBold</vt:lpstr>
      <vt:lpstr>DM Sans Medium</vt:lpstr>
      <vt:lpstr>Bricolage Grotesque Bold</vt:lpstr>
      <vt:lpstr>Calibri</vt:lpstr>
      <vt:lpstr>Aptos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>Usuario</dc:creator>
  <cp:lastModifiedBy>Cuenta Microsoft</cp:lastModifiedBy>
  <cp:revision>4</cp:revision>
  <dcterms:created xsi:type="dcterms:W3CDTF">2026-10-09T14:07:35Z</dcterms:created>
  <dcterms:modified xsi:type="dcterms:W3CDTF">2026-10-13T13:56:08Z</dcterms:modified>
</cp:coreProperties>
</file>