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119B20E4-FC02-0821-82DB-28B1458BC200}">
          <p14:sldIdLst>
            <p14:sldId id="256"/>
          </p14:sldIdLst>
        </p14:section>
        <p14:section name="Propósito" id="{82FB2FE8-50B3-A7A6-CB26-74E908CC3F31}">
          <p14:sldIdLst>
            <p14:sldId id="257"/>
          </p14:sldIdLst>
        </p14:section>
        <p14:section name="Unidades" id="{51BB3998-EE04-8F07-7D77-6A224F826D44}">
          <p14:sldIdLst>
            <p14:sldId id="258"/>
          </p14:sldIdLst>
        </p14:section>
        <p14:section name="Metodología" id="{DA4A9728-5448-1AC7-FA93-6365595B89ED}">
          <p14:sldIdLst>
            <p14:sldId id="259"/>
          </p14:sldIdLst>
        </p14:section>
        <p14:section name="Evaluación" id="{A0E48A27-B4C2-B27D-B9B3-B52FB9CA046F}">
          <p14:sldIdLst>
            <p14:sldId id="260"/>
          </p14:sldIdLst>
        </p14:section>
        <p14:section name="Carreras" id="{AEA71124-7970-558B-D44D-74492B4B0A59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2" d="100"/>
          <a:sy n="152" d="100"/>
        </p:scale>
        <p:origin x="44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5019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del electivo Geometría 3D (Programa de Estudio Mineduc, Formación Diferenciada 3° o 4° medio, 2021): propósito, unidades, metodología, evaluación y carreras en las que sirve.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propósito se basa en el Programa de Estudio. Los tres ejes resumen los Objetivos de Aprendizaje: OA 1-2 (vectores, rectas y planos), OA 3-4 (relaciones 2D-3D, cuerpos generados por rotación o traslación), OA 5 (perspectiva, proyección y puntos de fuga).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Títulos y tiempos estimados según la visión global del Programa (10, 10, 9 y 9 semanas). Unidad 1: OA 1; Unidad 2: OA 2; Unidad 3: OA 4; Unidad 4: OA 3 y OA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Recurso de la asignatura: GeoGebra (el programa sugiere que cada estudiante cree su cuenta y guarde sus trabajos). El programa recomienda múltiples representaciones (gráficas, algebraicas, digitales). Contextos de ejemplo del programa: navegación en el río Calle Calle (Valdivia), ecuaciones vectoriales y fenómenos de la naturaleza.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Evaluación formativa y sumativa, según las orientaciones del Programa de Estudio Geometría 3D (Mineduc, 2021).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Carreras con ramos que usan contenidos del electivo, según mallas y programas publicados: Ingeniería Civil (UdeC: Dibujo en Ingeniería Civil, Estática, Mecánica de Sólidos); Ingeniería Civil Industrial (UDD IIG127A Geometría: vectores en el espacio, rectas y planos, I año); Geología (UdeC: Cristalografía y Mineralogía, Geología Estructural). Temario PAES Regular M2 (DEMRE): el eje Geometría incluye homotecia de figuras planas.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Geometría 3D · Electividad 2027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ubo isométrico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502920"/>
            <a:ext cx="3931920" cy="3931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960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ELECTIVO DE PROFUNDIZACIÓN · 4° MEDIO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325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Geometría 3D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37744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9D3EA"/>
                </a:solidFill>
              </a:rPr>
              <a:t>Ver, modelar y representar el espacio con matemática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61188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C9D3EA"/>
                </a:solidFill>
              </a:rPr>
              <a:t>Proceso de Electividad 2027</a:t>
            </a:r>
            <a:endParaRPr lang="en-US" sz="1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rgbClr val="C9D3EA"/>
                </a:solidFill>
              </a:rPr>
              <a:t>Formación Diferenciada Humanístico-Científica · Departamento de Matemática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Propósito: pensar en tres dimensiones</a:t>
            </a:r>
            <a:endParaRPr lang="en-US" sz="2800" dirty="0"/>
          </a:p>
        </p:txBody>
      </p:sp>
      <p:sp>
        <p:nvSpPr>
          <p:cNvPr id="3" name="Cita propósito"/>
          <p:cNvSpPr/>
          <p:nvPr/>
        </p:nvSpPr>
        <p:spPr>
          <a:xfrm>
            <a:off x="457200" y="1097280"/>
            <a:ext cx="3840480" cy="3429000"/>
          </a:xfrm>
          <a:prstGeom prst="roundRect">
            <a:avLst>
              <a:gd name="adj" fmla="val 2133"/>
            </a:avLst>
          </a:prstGeom>
          <a:solidFill>
            <a:srgbClr val="2B3A67"/>
          </a:solidFill>
          <a:ln w="12700">
            <a:solidFill>
              <a:srgbClr val="2B3A6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PROPÓSITO FORMATIVO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83080"/>
            <a:ext cx="3291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Desarrollar la visión espacial: representar, modelar y resolver problemas en tres dimensiones con vectores y herramientas digitales.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9776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2"/>
                </a:solidFill>
              </a:rPr>
              <a:t>Basado en el Programa de Estudio Geometría 3D, Mineduc (2021)</a:t>
            </a:r>
            <a:endParaRPr lang="en-US" sz="1000" dirty="0"/>
          </a:p>
        </p:txBody>
      </p:sp>
      <p:sp>
        <p:nvSpPr>
          <p:cNvPr id="7" name="Icono fondo"/>
          <p:cNvSpPr/>
          <p:nvPr/>
        </p:nvSpPr>
        <p:spPr>
          <a:xfrm>
            <a:off x="4663440" y="1143000"/>
            <a:ext cx="640080" cy="64008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8" name="Icono FaEy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059" y="1296619"/>
            <a:ext cx="332842" cy="33284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486400" y="112471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Visualizar y representar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5486400" y="1472184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Pasar del plano al espacio: vistas, cortes, proyecciones y perspectiva.</a:t>
            </a:r>
            <a:endParaRPr lang="en-US" sz="1400" dirty="0"/>
          </a:p>
        </p:txBody>
      </p:sp>
      <p:sp>
        <p:nvSpPr>
          <p:cNvPr id="11" name="Icono fondo"/>
          <p:cNvSpPr/>
          <p:nvPr/>
        </p:nvSpPr>
        <p:spPr>
          <a:xfrm>
            <a:off x="4663440" y="2286000"/>
            <a:ext cx="640080" cy="64008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12" name="Icono FaVectorSquare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059" y="2439619"/>
            <a:ext cx="332842" cy="33284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86400" y="226771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Modelar con vectores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5486400" y="2615184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Describir movimientos, posiciones, rectas y planos en coordenadas 3D.</a:t>
            </a:r>
            <a:endParaRPr lang="en-US" sz="1400" dirty="0"/>
          </a:p>
        </p:txBody>
      </p:sp>
      <p:sp>
        <p:nvSpPr>
          <p:cNvPr id="15" name="Icono fondo"/>
          <p:cNvSpPr/>
          <p:nvPr/>
        </p:nvSpPr>
        <p:spPr>
          <a:xfrm>
            <a:off x="4663440" y="3429000"/>
            <a:ext cx="640080" cy="64008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16" name="Icono FaCube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059" y="3582619"/>
            <a:ext cx="332842" cy="33284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486400" y="341071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Generar cuerpos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5486400" y="3758184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Rotar y trasladar figuras para generar cuerpos y estudiar su área y volumen.</a:t>
            </a:r>
            <a:endParaRPr lang="en-US" sz="1400" dirty="0"/>
          </a:p>
        </p:txBody>
      </p:sp>
      <p:sp>
        <p:nvSpPr>
          <p:cNvPr id="19" name="Fuente"/>
          <p:cNvSpPr txBox="1"/>
          <p:nvPr/>
        </p:nvSpPr>
        <p:spPr>
          <a:xfrm>
            <a:off x="2926080" y="480060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chemeClr val="accent6"/>
                </a:solidFill>
              </a:rPr>
              <a:t>Fuente: Programa de Estudio Geometría 3D, 3° o 4° medio, Mineduc 2021 (OA 1–5).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Cuatro unidades para profundizar</a:t>
            </a:r>
            <a:endParaRPr lang="en-US" sz="2800" dirty="0"/>
          </a:p>
        </p:txBody>
      </p:sp>
      <p:sp>
        <p:nvSpPr>
          <p:cNvPr id="3" name="Unidad 1"/>
          <p:cNvSpPr/>
          <p:nvPr/>
        </p:nvSpPr>
        <p:spPr>
          <a:xfrm>
            <a:off x="457200" y="1097280"/>
            <a:ext cx="1883664" cy="3474720"/>
          </a:xfrm>
          <a:prstGeom prst="roundRect">
            <a:avLst>
              <a:gd name="adj" fmla="val 3883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4" name="Número unidad"/>
          <p:cNvSpPr/>
          <p:nvPr/>
        </p:nvSpPr>
        <p:spPr>
          <a:xfrm>
            <a:off x="640080" y="12618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261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37160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3"/>
                </a:solidFill>
              </a:rPr>
              <a:t>10 semanas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965960"/>
            <a:ext cx="15179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Representación vectorial de situaciones y fenómenos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971800"/>
            <a:ext cx="15179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accent6"/>
                </a:solidFill>
              </a:rPr>
              <a:t>Vectores, isometrías y homotecias en el plano; ecuaciones vectoriales para pasar de 2D a 3D.</a:t>
            </a:r>
            <a:endParaRPr lang="en-US" sz="1250" dirty="0"/>
          </a:p>
        </p:txBody>
      </p:sp>
      <p:sp>
        <p:nvSpPr>
          <p:cNvPr id="9" name="Unidad 2"/>
          <p:cNvSpPr/>
          <p:nvPr/>
        </p:nvSpPr>
        <p:spPr>
          <a:xfrm>
            <a:off x="2560320" y="1097280"/>
            <a:ext cx="1883664" cy="3474720"/>
          </a:xfrm>
          <a:prstGeom prst="roundRect">
            <a:avLst>
              <a:gd name="adj" fmla="val 3883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10" name="Número unidad"/>
          <p:cNvSpPr/>
          <p:nvPr/>
        </p:nvSpPr>
        <p:spPr>
          <a:xfrm>
            <a:off x="2743200" y="12618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43200" y="1261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3383280" y="137160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3"/>
                </a:solidFill>
              </a:rPr>
              <a:t>10 semanas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2743200" y="1965960"/>
            <a:ext cx="15179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Rectas y planos en el espacio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2743200" y="2971800"/>
            <a:ext cx="15179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accent6"/>
                </a:solidFill>
              </a:rPr>
              <a:t>Puntos, rectas y planos con vectores; intersecciones y problemas de medición en coordenadas 3D.</a:t>
            </a:r>
            <a:endParaRPr lang="en-US" sz="1250" dirty="0"/>
          </a:p>
        </p:txBody>
      </p:sp>
      <p:sp>
        <p:nvSpPr>
          <p:cNvPr id="15" name="Unidad 3"/>
          <p:cNvSpPr/>
          <p:nvPr/>
        </p:nvSpPr>
        <p:spPr>
          <a:xfrm>
            <a:off x="4663440" y="1097280"/>
            <a:ext cx="1883664" cy="3474720"/>
          </a:xfrm>
          <a:prstGeom prst="roundRect">
            <a:avLst>
              <a:gd name="adj" fmla="val 3883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16" name="Número unidad"/>
          <p:cNvSpPr/>
          <p:nvPr/>
        </p:nvSpPr>
        <p:spPr>
          <a:xfrm>
            <a:off x="4846320" y="12618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46320" y="1261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0" y="137160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3"/>
                </a:solidFill>
              </a:rPr>
              <a:t>9 semanas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1965960"/>
            <a:ext cx="15179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Generación de cuerpos con patrones geométricos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2971800"/>
            <a:ext cx="15179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accent6"/>
                </a:solidFill>
              </a:rPr>
              <a:t>Rotar y trasladar figuras 2D para generar cuerpos; conjeturas sobre su área y volumen.</a:t>
            </a:r>
            <a:endParaRPr lang="en-US" sz="1250" dirty="0"/>
          </a:p>
        </p:txBody>
      </p:sp>
      <p:sp>
        <p:nvSpPr>
          <p:cNvPr id="21" name="Unidad 4"/>
          <p:cNvSpPr/>
          <p:nvPr/>
        </p:nvSpPr>
        <p:spPr>
          <a:xfrm>
            <a:off x="6766560" y="1097280"/>
            <a:ext cx="1883664" cy="3474720"/>
          </a:xfrm>
          <a:prstGeom prst="roundRect">
            <a:avLst>
              <a:gd name="adj" fmla="val 3883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22" name="Número unidad"/>
          <p:cNvSpPr/>
          <p:nvPr/>
        </p:nvSpPr>
        <p:spPr>
          <a:xfrm>
            <a:off x="6949440" y="12618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49440" y="1261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7589520" y="137160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3"/>
                </a:solidFill>
              </a:rPr>
              <a:t>9 semanas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6949440" y="1965960"/>
            <a:ext cx="15179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Los objetos con sus caras y perspectivas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949440" y="2971800"/>
            <a:ext cx="15179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accent6"/>
                </a:solidFill>
              </a:rPr>
              <a:t>Vistas, cortes, proyecciones y puntos de fuga para representar objetos 3D en el plano.</a:t>
            </a:r>
            <a:endParaRPr lang="en-US" sz="1250" dirty="0"/>
          </a:p>
        </p:txBody>
      </p:sp>
      <p:sp>
        <p:nvSpPr>
          <p:cNvPr id="27" name="Fuente"/>
          <p:cNvSpPr txBox="1"/>
          <p:nvPr/>
        </p:nvSpPr>
        <p:spPr>
          <a:xfrm>
            <a:off x="2926080" y="480060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chemeClr val="accent6"/>
                </a:solidFill>
              </a:rPr>
              <a:t>Fuente: Programa de Estudio Geometría 3D, Mineduc 2021 – visión global del año.</a:t>
            </a:r>
            <a:endParaRPr lang="en-US" sz="8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Metodología: aprender haciendo en el espacio</a:t>
            </a:r>
            <a:endParaRPr lang="en-US" sz="2800" dirty="0"/>
          </a:p>
        </p:txBody>
      </p:sp>
      <p:sp>
        <p:nvSpPr>
          <p:cNvPr id="3" name="Método 1"/>
          <p:cNvSpPr/>
          <p:nvPr/>
        </p:nvSpPr>
        <p:spPr>
          <a:xfrm>
            <a:off x="457200" y="1097280"/>
            <a:ext cx="2596896" cy="3429000"/>
          </a:xfrm>
          <a:prstGeom prst="roundRect">
            <a:avLst>
              <a:gd name="adj" fmla="val 2817"/>
            </a:avLst>
          </a:prstGeom>
          <a:solidFill>
            <a:srgbClr val="2B3A67"/>
          </a:solidFill>
          <a:ln w="12700">
            <a:solidFill>
              <a:srgbClr val="2B3A6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4" name="Icono fondo"/>
          <p:cNvSpPr/>
          <p:nvPr/>
        </p:nvSpPr>
        <p:spPr>
          <a:xfrm>
            <a:off x="731520" y="1371600"/>
            <a:ext cx="822960" cy="82296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5" name="Icono FaLaptopCod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30" y="1569110"/>
            <a:ext cx="427939" cy="42793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42316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</a:rPr>
              <a:t>Recurso: GeoGebra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154680"/>
            <a:ext cx="20482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DE3F0"/>
                </a:solidFill>
              </a:rPr>
              <a:t>Construir, explorar y verificar en 2D y 3D. Los trabajos quedan guardados en la cuenta de cada estudiante.</a:t>
            </a:r>
            <a:endParaRPr lang="en-US" sz="1400" dirty="0"/>
          </a:p>
        </p:txBody>
      </p:sp>
      <p:sp>
        <p:nvSpPr>
          <p:cNvPr id="8" name="Método 2"/>
          <p:cNvSpPr/>
          <p:nvPr/>
        </p:nvSpPr>
        <p:spPr>
          <a:xfrm>
            <a:off x="3273552" y="1097280"/>
            <a:ext cx="2596896" cy="3429000"/>
          </a:xfrm>
          <a:prstGeom prst="roundRect">
            <a:avLst>
              <a:gd name="adj" fmla="val 2817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9" name="Icono fondo"/>
          <p:cNvSpPr/>
          <p:nvPr/>
        </p:nvSpPr>
        <p:spPr>
          <a:xfrm>
            <a:off x="3547872" y="1371600"/>
            <a:ext cx="822960" cy="82296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10" name="Icono FaShapes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382" y="1569110"/>
            <a:ext cx="427939" cy="427939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47872" y="242316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Múltiples representaciones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3547872" y="3154680"/>
            <a:ext cx="20482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Manual, gráfica, algebraica y digital: la misma idea vista de varias formas para comprenderla mejor.</a:t>
            </a:r>
            <a:endParaRPr lang="en-US" sz="1400" dirty="0"/>
          </a:p>
        </p:txBody>
      </p:sp>
      <p:sp>
        <p:nvSpPr>
          <p:cNvPr id="13" name="Método 3"/>
          <p:cNvSpPr/>
          <p:nvPr/>
        </p:nvSpPr>
        <p:spPr>
          <a:xfrm>
            <a:off x="6089904" y="1097280"/>
            <a:ext cx="2596896" cy="3429000"/>
          </a:xfrm>
          <a:prstGeom prst="roundRect">
            <a:avLst>
              <a:gd name="adj" fmla="val 2817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14" name="Icono fondo"/>
          <p:cNvSpPr/>
          <p:nvPr/>
        </p:nvSpPr>
        <p:spPr>
          <a:xfrm>
            <a:off x="6364224" y="1371600"/>
            <a:ext cx="822960" cy="82296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15" name="Icono FaRoute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734" y="1569110"/>
            <a:ext cx="427939" cy="427939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64224" y="242316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Contextos reales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6364224" y="3154680"/>
            <a:ext cx="20482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Problemas de navegación, fenómenos naturales y objetos cotidianos.</a:t>
            </a:r>
            <a:endParaRPr lang="en-US" sz="1400" dirty="0"/>
          </a:p>
        </p:txBody>
      </p:sp>
      <p:sp>
        <p:nvSpPr>
          <p:cNvPr id="18" name="Fuente"/>
          <p:cNvSpPr txBox="1"/>
          <p:nvPr/>
        </p:nvSpPr>
        <p:spPr>
          <a:xfrm>
            <a:off x="2926080" y="480060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chemeClr val="accent6"/>
                </a:solidFill>
              </a:rPr>
              <a:t>Fuente: Programa de Estudio Geometría 3D, Mineduc 2021 – orientaciones didácticas.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Evaluación</a:t>
            </a:r>
            <a:endParaRPr lang="en-US" sz="2800" dirty="0"/>
          </a:p>
        </p:txBody>
      </p:sp>
      <p:sp>
        <p:nvSpPr>
          <p:cNvPr id="3" name="Formativa"/>
          <p:cNvSpPr/>
          <p:nvPr/>
        </p:nvSpPr>
        <p:spPr>
          <a:xfrm>
            <a:off x="457200" y="109728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4" name="Icono fondo"/>
          <p:cNvSpPr/>
          <p:nvPr/>
        </p:nvSpPr>
        <p:spPr>
          <a:xfrm>
            <a:off x="1828800" y="1600200"/>
            <a:ext cx="1280160" cy="128016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5" name="Icono FaComments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038" y="1907438"/>
            <a:ext cx="665683" cy="66568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31546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Formativa</a:t>
            </a:r>
            <a:endParaRPr lang="en-US" sz="3200" dirty="0"/>
          </a:p>
        </p:txBody>
      </p:sp>
      <p:sp>
        <p:nvSpPr>
          <p:cNvPr id="7" name="Sumativa"/>
          <p:cNvSpPr/>
          <p:nvPr/>
        </p:nvSpPr>
        <p:spPr>
          <a:xfrm>
            <a:off x="4663440" y="109728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2B3A67"/>
          </a:solidFill>
          <a:ln w="12700">
            <a:solidFill>
              <a:srgbClr val="2B3A6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8" name="Icono fondo"/>
          <p:cNvSpPr/>
          <p:nvPr/>
        </p:nvSpPr>
        <p:spPr>
          <a:xfrm>
            <a:off x="6035040" y="1600200"/>
            <a:ext cx="1280160" cy="128016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9" name="Icono FaClipboardCheck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278" y="1907438"/>
            <a:ext cx="665683" cy="66568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663440" y="31546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Sumativa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¿A quién le sirve?</a:t>
            </a:r>
            <a:endParaRPr lang="en-US" sz="2800" dirty="0"/>
          </a:p>
        </p:txBody>
      </p:sp>
      <p:sp>
        <p:nvSpPr>
          <p:cNvPr id="3" name="Carrera Ingeniería Civil"/>
          <p:cNvSpPr/>
          <p:nvPr/>
        </p:nvSpPr>
        <p:spPr>
          <a:xfrm>
            <a:off x="457200" y="1097280"/>
            <a:ext cx="2596896" cy="2514600"/>
          </a:xfrm>
          <a:prstGeom prst="roundRect">
            <a:avLst>
              <a:gd name="adj" fmla="val 2909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4" name="Icono fondo"/>
          <p:cNvSpPr/>
          <p:nvPr/>
        </p:nvSpPr>
        <p:spPr>
          <a:xfrm>
            <a:off x="1298448" y="1371600"/>
            <a:ext cx="914400" cy="91440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5" name="Icono FaCogs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904" y="1591056"/>
            <a:ext cx="475488" cy="47548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4231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Ingeniería Civil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907792"/>
            <a:ext cx="21396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Fuerzas, vectores y planos en el espacio.</a:t>
            </a:r>
            <a:endParaRPr lang="en-US" sz="1300" dirty="0"/>
          </a:p>
        </p:txBody>
      </p:sp>
      <p:sp>
        <p:nvSpPr>
          <p:cNvPr id="8" name="Carrera Ingeniería Civil Industrial"/>
          <p:cNvSpPr/>
          <p:nvPr/>
        </p:nvSpPr>
        <p:spPr>
          <a:xfrm>
            <a:off x="3273552" y="1097280"/>
            <a:ext cx="2596896" cy="2514600"/>
          </a:xfrm>
          <a:prstGeom prst="roundRect">
            <a:avLst>
              <a:gd name="adj" fmla="val 2909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9" name="Icono fondo"/>
          <p:cNvSpPr/>
          <p:nvPr/>
        </p:nvSpPr>
        <p:spPr>
          <a:xfrm>
            <a:off x="4114800" y="1371600"/>
            <a:ext cx="914400" cy="91440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10" name="Icono FaIndustry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256" y="1591056"/>
            <a:ext cx="475488" cy="47548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56432" y="24231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Ingeniería Civil Industrial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3502152" y="2907792"/>
            <a:ext cx="21396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Vectores, rectas y planos desde el primer año.</a:t>
            </a:r>
            <a:endParaRPr lang="en-US" sz="1300" dirty="0"/>
          </a:p>
        </p:txBody>
      </p:sp>
      <p:sp>
        <p:nvSpPr>
          <p:cNvPr id="13" name="Carrera Geología"/>
          <p:cNvSpPr/>
          <p:nvPr/>
        </p:nvSpPr>
        <p:spPr>
          <a:xfrm>
            <a:off x="6089904" y="1097280"/>
            <a:ext cx="2596896" cy="2514600"/>
          </a:xfrm>
          <a:prstGeom prst="roundRect">
            <a:avLst>
              <a:gd name="adj" fmla="val 2909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14" name="Icono fondo"/>
          <p:cNvSpPr/>
          <p:nvPr/>
        </p:nvSpPr>
        <p:spPr>
          <a:xfrm>
            <a:off x="6931152" y="1371600"/>
            <a:ext cx="914400" cy="914400"/>
          </a:xfrm>
          <a:prstGeom prst="ellipse">
            <a:avLst/>
          </a:prstGeom>
          <a:solidFill>
            <a:srgbClr val="0FA3B1"/>
          </a:solidFill>
          <a:ln w="12700">
            <a:solidFill>
              <a:srgbClr val="0FA3B1"/>
            </a:solidFill>
            <a:prstDash val="solid"/>
          </a:ln>
        </p:spPr>
      </p:sp>
      <p:pic>
        <p:nvPicPr>
          <p:cNvPr id="15" name="Icono FaGem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608" y="1591056"/>
            <a:ext cx="475488" cy="47548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72784" y="24231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Geología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6318504" y="2907792"/>
            <a:ext cx="21396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Cristales y orientación de planos en 3D.</a:t>
            </a:r>
            <a:endParaRPr lang="en-US" sz="1300" dirty="0"/>
          </a:p>
        </p:txBody>
      </p:sp>
      <p:sp>
        <p:nvSpPr>
          <p:cNvPr id="18" name="PAES"/>
          <p:cNvSpPr/>
          <p:nvPr/>
        </p:nvSpPr>
        <p:spPr>
          <a:xfrm>
            <a:off x="457200" y="3794760"/>
            <a:ext cx="8229600" cy="822960"/>
          </a:xfrm>
          <a:prstGeom prst="roundRect">
            <a:avLst>
              <a:gd name="adj" fmla="val 8889"/>
            </a:avLst>
          </a:prstGeom>
          <a:solidFill>
            <a:srgbClr val="2B3A67"/>
          </a:solidFill>
          <a:ln w="12700">
            <a:solidFill>
              <a:srgbClr val="2B3A67"/>
            </a:solidFill>
            <a:prstDash val="solid"/>
          </a:ln>
          <a:effectLst>
            <a:outerShdw blurRad="76200" dist="25400" dir="5400000" algn="bl" rotWithShape="0">
              <a:srgbClr val="1B1F3B">
                <a:alpha val="12000"/>
              </a:srgbClr>
            </a:outerShdw>
          </a:effectLst>
        </p:spPr>
      </p:sp>
      <p:sp>
        <p:nvSpPr>
          <p:cNvPr id="19" name="Icono fondo"/>
          <p:cNvSpPr/>
          <p:nvPr/>
        </p:nvSpPr>
        <p:spPr>
          <a:xfrm>
            <a:off x="621792" y="3922776"/>
            <a:ext cx="566928" cy="566928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20" name="Icono FaBook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855" y="4058839"/>
            <a:ext cx="294803" cy="294803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325880" y="384048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Apoyo a la PAES M2: </a:t>
            </a:r>
            <a:r>
              <a:rPr lang="en-US" sz="1200" dirty="0">
                <a:solidFill>
                  <a:schemeClr val="bg1"/>
                </a:solidFill>
              </a:rPr>
              <a:t>la homotecia de figuras planas es contenido del eje Geometría del temario M2 y se trabaja en la Unidad 1. Además, se desarrolla visión espacial para cualquier carrera que use planos o modelos 3D.</a:t>
            </a:r>
            <a:endParaRPr lang="en-US" sz="1200" dirty="0"/>
          </a:p>
        </p:txBody>
      </p:sp>
      <p:sp>
        <p:nvSpPr>
          <p:cNvPr id="22" name="Fuente"/>
          <p:cNvSpPr txBox="1"/>
          <p:nvPr/>
        </p:nvSpPr>
        <p:spPr>
          <a:xfrm>
            <a:off x="2926080" y="480060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chemeClr val="accent6"/>
                </a:solidFill>
              </a:rPr>
              <a:t>Fuentes: mallas y programas UdeC y UDD; Temario PAES M2, DEMRE.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a3D">
  <a:themeElements>
    <a:clrScheme name="Geometria3D">
      <a:dk1>
        <a:srgbClr val="1B1F3B"/>
      </a:dk1>
      <a:lt1>
        <a:srgbClr val="FFFFFF"/>
      </a:lt1>
      <a:dk2>
        <a:srgbClr val="2B3A67"/>
      </a:dk2>
      <a:lt2>
        <a:srgbClr val="EEF2F7"/>
      </a:lt2>
      <a:accent1>
        <a:srgbClr val="0FA3B1"/>
      </a:accent1>
      <a:accent2>
        <a:srgbClr val="F2A541"/>
      </a:accent2>
      <a:accent3>
        <a:srgbClr val="5B6C9E"/>
      </a:accent3>
      <a:accent4>
        <a:srgbClr val="9C6B98"/>
      </a:accent4>
      <a:accent5>
        <a:srgbClr val="D7EEF0"/>
      </a:accent5>
      <a:accent6>
        <a:srgbClr val="5A6275"/>
      </a:accent6>
      <a:hlink>
        <a:srgbClr val="0FA3B1"/>
      </a:hlink>
      <a:folHlink>
        <a:srgbClr val="5B6C9E"/>
      </a:folHlink>
    </a:clrScheme>
    <a:fontScheme name="Geometria3D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PresentationFormat>Presentación en pantalla (16:9)</PresentationFormat>
  <Paragraphs>71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Geometria3D</vt:lpstr>
      <vt:lpstr>Presentación de PowerPoint</vt:lpstr>
      <vt:lpstr>Propósito: pensar en tres dimensiones</vt:lpstr>
      <vt:lpstr>Cuatro unidades para profundizar</vt:lpstr>
      <vt:lpstr>Metodología: aprender haciendo en el espacio</vt:lpstr>
      <vt:lpstr>Evaluación</vt:lpstr>
      <vt:lpstr>¿A quién le sirve?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Geometría 3D – Electividad 2027</dc:title>
  <dc:subject>PptxGenJS Presentation</dc:subject>
  <dc:creator>Departamento de Matemática</dc:creator>
  <cp:lastModifiedBy>Cuenta Microsoft</cp:lastModifiedBy>
  <cp:revision>1</cp:revision>
  <dcterms:created xsi:type="dcterms:W3CDTF">2026-10-14T12:09:43Z</dcterms:created>
  <dcterms:modified xsi:type="dcterms:W3CDTF">2026-10-15T14:04:36Z</dcterms:modified>
</cp:coreProperties>
</file>