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82" r:id="rId6"/>
    <p:sldId id="283" r:id="rId7"/>
    <p:sldId id="284" r:id="rId8"/>
    <p:sldId id="259" r:id="rId9"/>
    <p:sldId id="263" r:id="rId10"/>
    <p:sldId id="266" r:id="rId11"/>
    <p:sldId id="261" r:id="rId12"/>
  </p:sldIdLst>
  <p:sldSz cx="18288000" cy="10287000"/>
  <p:notesSz cx="6858000" cy="9144000"/>
  <p:embeddedFontLst>
    <p:embeddedFont>
      <p:font typeface="Linotype Feltpen" panose="020B0604020202020204" charset="0"/>
      <p:regular r:id="rId13"/>
    </p:embeddedFont>
    <p:embeddedFont>
      <p:font typeface="Gochi Hand" panose="020B0604020202020204" charset="0"/>
      <p:regular r:id="rId14"/>
    </p:embeddedFont>
    <p:embeddedFont>
      <p:font typeface="Neue Einstellung Bold" panose="020B0604020202020204" charset="0"/>
      <p:regular r:id="rId15"/>
    </p:embeddedFont>
    <p:embeddedFont>
      <p:font typeface="Nunito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Neue Einstellung" panose="020B0604020202020204" charset="0"/>
      <p:regular r:id="rId24"/>
    </p:embeddedFont>
    <p:embeddedFont>
      <p:font typeface="Libre Baskerville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2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3.svg"/><Relationship Id="rId10" Type="http://schemas.openxmlformats.org/officeDocument/2006/relationships/image" Target="../media/image35.svg"/><Relationship Id="rId4" Type="http://schemas.openxmlformats.org/officeDocument/2006/relationships/image" Target="../media/image17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svg"/><Relationship Id="rId7" Type="http://schemas.openxmlformats.org/officeDocument/2006/relationships/image" Target="../media/image3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svg"/><Relationship Id="rId7" Type="http://schemas.openxmlformats.org/officeDocument/2006/relationships/image" Target="../media/image4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9.svg"/><Relationship Id="rId5" Type="http://schemas.openxmlformats.org/officeDocument/2006/relationships/image" Target="../media/image45.svg"/><Relationship Id="rId10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4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4" Type="http://schemas.openxmlformats.org/officeDocument/2006/relationships/image" Target="../media/image4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-1957600" y="-1046605"/>
            <a:ext cx="4824528" cy="4782313"/>
          </a:xfrm>
          <a:custGeom>
            <a:avLst/>
            <a:gdLst/>
            <a:ahLst/>
            <a:cxnLst/>
            <a:rect l="l" t="t" r="r" b="b"/>
            <a:pathLst>
              <a:path w="4824528" h="4782313">
                <a:moveTo>
                  <a:pt x="0" y="0"/>
                </a:moveTo>
                <a:lnTo>
                  <a:pt x="4824527" y="0"/>
                </a:lnTo>
                <a:lnTo>
                  <a:pt x="4824527" y="4782313"/>
                </a:lnTo>
                <a:lnTo>
                  <a:pt x="0" y="47823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321447" flipH="1">
            <a:off x="1129868" y="554128"/>
            <a:ext cx="3666224" cy="3652892"/>
          </a:xfrm>
          <a:custGeom>
            <a:avLst/>
            <a:gdLst/>
            <a:ahLst/>
            <a:cxnLst/>
            <a:rect l="l" t="t" r="r" b="b"/>
            <a:pathLst>
              <a:path w="3666224" h="3652892">
                <a:moveTo>
                  <a:pt x="3666224" y="0"/>
                </a:moveTo>
                <a:lnTo>
                  <a:pt x="0" y="0"/>
                </a:lnTo>
                <a:lnTo>
                  <a:pt x="0" y="3652892"/>
                </a:lnTo>
                <a:lnTo>
                  <a:pt x="3666224" y="3652892"/>
                </a:lnTo>
                <a:lnTo>
                  <a:pt x="366622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866927" y="2838236"/>
            <a:ext cx="12554145" cy="3806060"/>
            <a:chOff x="0" y="0"/>
            <a:chExt cx="16738860" cy="5074746"/>
          </a:xfrm>
        </p:grpSpPr>
        <p:sp>
          <p:nvSpPr>
            <p:cNvPr id="12" name="Freeform 12"/>
            <p:cNvSpPr/>
            <p:nvPr/>
          </p:nvSpPr>
          <p:spPr>
            <a:xfrm rot="-5400000">
              <a:off x="1089007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5400000">
              <a:off x="774044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5400000">
              <a:off x="594802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 rot="1080715">
            <a:off x="-745350" y="7668264"/>
            <a:ext cx="6971048" cy="2195880"/>
          </a:xfrm>
          <a:custGeom>
            <a:avLst/>
            <a:gdLst/>
            <a:ahLst/>
            <a:cxnLst/>
            <a:rect l="l" t="t" r="r" b="b"/>
            <a:pathLst>
              <a:path w="6971048" h="2195880">
                <a:moveTo>
                  <a:pt x="0" y="0"/>
                </a:moveTo>
                <a:lnTo>
                  <a:pt x="6971048" y="0"/>
                </a:lnTo>
                <a:lnTo>
                  <a:pt x="6971048" y="2195880"/>
                </a:lnTo>
                <a:lnTo>
                  <a:pt x="0" y="21958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530957" y="-1982090"/>
            <a:ext cx="4362664" cy="4362664"/>
          </a:xfrm>
          <a:custGeom>
            <a:avLst/>
            <a:gdLst/>
            <a:ahLst/>
            <a:cxnLst/>
            <a:rect l="l" t="t" r="r" b="b"/>
            <a:pathLst>
              <a:path w="4362664" h="4362664">
                <a:moveTo>
                  <a:pt x="0" y="0"/>
                </a:moveTo>
                <a:lnTo>
                  <a:pt x="4362663" y="0"/>
                </a:lnTo>
                <a:lnTo>
                  <a:pt x="4362663" y="4362664"/>
                </a:lnTo>
                <a:lnTo>
                  <a:pt x="0" y="43626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1656764">
            <a:off x="15258478" y="6963055"/>
            <a:ext cx="4001643" cy="4114800"/>
          </a:xfrm>
          <a:custGeom>
            <a:avLst/>
            <a:gdLst/>
            <a:ahLst/>
            <a:cxnLst/>
            <a:rect l="l" t="t" r="r" b="b"/>
            <a:pathLst>
              <a:path w="4001643" h="4114800">
                <a:moveTo>
                  <a:pt x="0" y="0"/>
                </a:moveTo>
                <a:lnTo>
                  <a:pt x="4001644" y="0"/>
                </a:lnTo>
                <a:lnTo>
                  <a:pt x="40016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654264" y="3180175"/>
            <a:ext cx="10979472" cy="4259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CL" sz="60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PARTICIPACIÓN Y ARGUMENTACIÓN EN DEMOCRACIA</a:t>
            </a:r>
          </a:p>
          <a:p>
            <a:pPr algn="ctr">
              <a:lnSpc>
                <a:spcPts val="12393"/>
              </a:lnSpc>
            </a:pPr>
            <a:endParaRPr lang="en-US" sz="8852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9" name="Freeform 19"/>
          <p:cNvSpPr/>
          <p:nvPr/>
        </p:nvSpPr>
        <p:spPr>
          <a:xfrm rot="2084361">
            <a:off x="14035736" y="1010095"/>
            <a:ext cx="3601247" cy="3411363"/>
          </a:xfrm>
          <a:custGeom>
            <a:avLst/>
            <a:gdLst/>
            <a:ahLst/>
            <a:cxnLst/>
            <a:rect l="l" t="t" r="r" b="b"/>
            <a:pathLst>
              <a:path w="3601247" h="3411363">
                <a:moveTo>
                  <a:pt x="0" y="0"/>
                </a:moveTo>
                <a:lnTo>
                  <a:pt x="3601247" y="0"/>
                </a:lnTo>
                <a:lnTo>
                  <a:pt x="3601247" y="3411363"/>
                </a:lnTo>
                <a:lnTo>
                  <a:pt x="0" y="341136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394380" y="7898488"/>
            <a:ext cx="5499241" cy="2719625"/>
          </a:xfrm>
          <a:custGeom>
            <a:avLst/>
            <a:gdLst/>
            <a:ahLst/>
            <a:cxnLst/>
            <a:rect l="l" t="t" r="r" b="b"/>
            <a:pathLst>
              <a:path w="5499241" h="2719625">
                <a:moveTo>
                  <a:pt x="0" y="0"/>
                </a:moveTo>
                <a:lnTo>
                  <a:pt x="5499240" y="0"/>
                </a:lnTo>
                <a:lnTo>
                  <a:pt x="5499240" y="2719624"/>
                </a:lnTo>
                <a:lnTo>
                  <a:pt x="0" y="27196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347234" y="6709643"/>
            <a:ext cx="7593531" cy="1887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CL" sz="28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Formación diferenciada humanístico-científica 3° y 4°medio</a:t>
            </a:r>
          </a:p>
          <a:p>
            <a:pPr algn="ctr">
              <a:lnSpc>
                <a:spcPts val="8281"/>
              </a:lnSpc>
            </a:pPr>
            <a:endParaRPr lang="en-US" sz="5915" dirty="0">
              <a:solidFill>
                <a:srgbClr val="000000"/>
              </a:solidFill>
              <a:latin typeface="Linotype Feltpen"/>
              <a:ea typeface="Linotype Feltpen"/>
              <a:cs typeface="Linotype Feltpen"/>
              <a:sym typeface="Linotype Feltpe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3820733" y="-808661"/>
            <a:ext cx="5496620" cy="5496620"/>
          </a:xfrm>
          <a:custGeom>
            <a:avLst/>
            <a:gdLst/>
            <a:ahLst/>
            <a:cxnLst/>
            <a:rect l="l" t="t" r="r" b="b"/>
            <a:pathLst>
              <a:path w="5496620" h="5496620">
                <a:moveTo>
                  <a:pt x="0" y="0"/>
                </a:moveTo>
                <a:lnTo>
                  <a:pt x="5496621" y="0"/>
                </a:lnTo>
                <a:lnTo>
                  <a:pt x="5496621" y="5496620"/>
                </a:lnTo>
                <a:lnTo>
                  <a:pt x="0" y="54966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542" y="0"/>
            <a:ext cx="9144000" cy="10287000"/>
            <a:chOff x="0" y="0"/>
            <a:chExt cx="2408296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AD7E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713406" y="2183389"/>
            <a:ext cx="5855638" cy="5920222"/>
          </a:xfrm>
          <a:custGeom>
            <a:avLst/>
            <a:gdLst/>
            <a:ahLst/>
            <a:cxnLst/>
            <a:rect l="l" t="t" r="r" b="b"/>
            <a:pathLst>
              <a:path w="5855638" h="5920222">
                <a:moveTo>
                  <a:pt x="0" y="0"/>
                </a:moveTo>
                <a:lnTo>
                  <a:pt x="5855637" y="0"/>
                </a:lnTo>
                <a:lnTo>
                  <a:pt x="5855637" y="5920222"/>
                </a:lnTo>
                <a:lnTo>
                  <a:pt x="0" y="59202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511457" y="7078201"/>
            <a:ext cx="5290170" cy="5290170"/>
          </a:xfrm>
          <a:custGeom>
            <a:avLst/>
            <a:gdLst/>
            <a:ahLst/>
            <a:cxnLst/>
            <a:rect l="l" t="t" r="r" b="b"/>
            <a:pathLst>
              <a:path w="5290170" h="5290170">
                <a:moveTo>
                  <a:pt x="0" y="0"/>
                </a:moveTo>
                <a:lnTo>
                  <a:pt x="5290170" y="0"/>
                </a:lnTo>
                <a:lnTo>
                  <a:pt x="5290170" y="5290170"/>
                </a:lnTo>
                <a:lnTo>
                  <a:pt x="0" y="52901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58293" y="1327686"/>
            <a:ext cx="7429500" cy="7090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PROPUESTA DE ACTIVIDADES POR UNIDAD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2209280">
            <a:off x="12193424" y="8160360"/>
            <a:ext cx="6971048" cy="2195880"/>
          </a:xfrm>
          <a:custGeom>
            <a:avLst/>
            <a:gdLst/>
            <a:ahLst/>
            <a:cxnLst/>
            <a:rect l="l" t="t" r="r" b="b"/>
            <a:pathLst>
              <a:path w="6971048" h="2195880">
                <a:moveTo>
                  <a:pt x="0" y="0"/>
                </a:moveTo>
                <a:lnTo>
                  <a:pt x="6971048" y="0"/>
                </a:lnTo>
                <a:lnTo>
                  <a:pt x="6971048" y="2195880"/>
                </a:lnTo>
                <a:lnTo>
                  <a:pt x="0" y="21958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169698">
            <a:off x="14225497" y="4286146"/>
            <a:ext cx="4293666" cy="4381291"/>
          </a:xfrm>
          <a:custGeom>
            <a:avLst/>
            <a:gdLst/>
            <a:ahLst/>
            <a:cxnLst/>
            <a:rect l="l" t="t" r="r" b="b"/>
            <a:pathLst>
              <a:path w="4293666" h="4381291">
                <a:moveTo>
                  <a:pt x="0" y="0"/>
                </a:moveTo>
                <a:lnTo>
                  <a:pt x="4293666" y="0"/>
                </a:lnTo>
                <a:lnTo>
                  <a:pt x="4293666" y="4381292"/>
                </a:lnTo>
                <a:lnTo>
                  <a:pt x="0" y="43812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284116" y="-124790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239629" y="1179968"/>
            <a:ext cx="13798868" cy="226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PROPÓSITO DE LA ASIGNATURA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5940" y="3744445"/>
            <a:ext cx="13798868" cy="449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s-ES" sz="4400" dirty="0"/>
              <a:t>Desarrollar habilidades que les permitan participar críticamente en una sociedad democrática. 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s-ES" sz="4400" dirty="0"/>
              <a:t>Lograr la capacidad de compartir y debatir distintos puntos de vista. 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es-ES" sz="4400" dirty="0"/>
              <a:t>Desarrollar responsabilidad del pensamiento riguroso y el uso de información validada y confiable.</a:t>
            </a:r>
            <a:endParaRPr lang="es-CL" sz="4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3640"/>
              </a:lnSpc>
            </a:pPr>
            <a:endParaRPr lang="en-US" sz="2600" dirty="0">
              <a:solidFill>
                <a:srgbClr val="000000"/>
              </a:solidFill>
              <a:latin typeface="Neue Einstellung"/>
              <a:ea typeface="Neue Einstellung"/>
              <a:cs typeface="Neue Einstellung"/>
              <a:sym typeface="Neue Einstellung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969580" y="8319132"/>
            <a:ext cx="7596008" cy="2392743"/>
          </a:xfrm>
          <a:custGeom>
            <a:avLst/>
            <a:gdLst/>
            <a:ahLst/>
            <a:cxnLst/>
            <a:rect l="l" t="t" r="r" b="b"/>
            <a:pathLst>
              <a:path w="7596008" h="2392743">
                <a:moveTo>
                  <a:pt x="0" y="0"/>
                </a:moveTo>
                <a:lnTo>
                  <a:pt x="7596009" y="0"/>
                </a:lnTo>
                <a:lnTo>
                  <a:pt x="7596009" y="2392742"/>
                </a:lnTo>
                <a:lnTo>
                  <a:pt x="0" y="239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-1028700" y="-1028700"/>
            <a:ext cx="4329572" cy="4329572"/>
          </a:xfrm>
          <a:custGeom>
            <a:avLst/>
            <a:gdLst/>
            <a:ahLst/>
            <a:cxnLst/>
            <a:rect l="l" t="t" r="r" b="b"/>
            <a:pathLst>
              <a:path w="4329572" h="4329572">
                <a:moveTo>
                  <a:pt x="0" y="0"/>
                </a:moveTo>
                <a:lnTo>
                  <a:pt x="4329572" y="0"/>
                </a:lnTo>
                <a:lnTo>
                  <a:pt x="4329572" y="4329572"/>
                </a:lnTo>
                <a:lnTo>
                  <a:pt x="0" y="4329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6063080" y="473134"/>
            <a:ext cx="3502508" cy="3690382"/>
          </a:xfrm>
          <a:custGeom>
            <a:avLst/>
            <a:gdLst/>
            <a:ahLst/>
            <a:cxnLst/>
            <a:rect l="l" t="t" r="r" b="b"/>
            <a:pathLst>
              <a:path w="3502508" h="3690382">
                <a:moveTo>
                  <a:pt x="3502509" y="0"/>
                </a:moveTo>
                <a:lnTo>
                  <a:pt x="0" y="0"/>
                </a:lnTo>
                <a:lnTo>
                  <a:pt x="0" y="3690383"/>
                </a:lnTo>
                <a:lnTo>
                  <a:pt x="3502509" y="3690383"/>
                </a:lnTo>
                <a:lnTo>
                  <a:pt x="350250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452959" y="3041500"/>
            <a:ext cx="5797863" cy="6370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CL" sz="7200" u="sng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UNIDAD I</a:t>
            </a:r>
            <a:r>
              <a:rPr lang="es-CL" sz="72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: Argumentar en distintos ámbitos de participación social</a:t>
            </a:r>
          </a:p>
          <a:p>
            <a:pPr algn="ctr">
              <a:lnSpc>
                <a:spcPts val="6999"/>
              </a:lnSpc>
            </a:pPr>
            <a:endParaRPr lang="en-US" sz="6999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968399" y="1390650"/>
            <a:ext cx="7290901" cy="6647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5400" dirty="0"/>
              <a:t>1.Análisis de la argumentación </a:t>
            </a:r>
          </a:p>
          <a:p>
            <a:endParaRPr lang="es-ES" sz="5400" dirty="0"/>
          </a:p>
          <a:p>
            <a:r>
              <a:rPr lang="es-ES" sz="5400" dirty="0"/>
              <a:t>2. Análisis de una columna de opinión</a:t>
            </a:r>
          </a:p>
          <a:p>
            <a:r>
              <a:rPr lang="es-ES" sz="5400" dirty="0"/>
              <a:t> </a:t>
            </a:r>
          </a:p>
          <a:p>
            <a:r>
              <a:rPr lang="es-ES" sz="5400" dirty="0"/>
              <a:t>3.Producción de una argumentación</a:t>
            </a:r>
            <a:endParaRPr lang="es-CL" sz="5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73FCF9-5C10-C6E6-86C6-A688020AA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FFBFFE55-AAF5-A5C7-DA84-771D553EB629}"/>
              </a:ext>
            </a:extLst>
          </p:cNvPr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xmlns="" id="{DB69C62C-6ACD-60C5-1403-F6DA1C459F0B}"/>
                </a:ext>
              </a:extLst>
            </p:cNvPr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92715491-5AAD-40E6-F8AF-4E230383E172}"/>
                </a:ext>
              </a:extLst>
            </p:cNvPr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A2F76266-5940-ABC8-0A4E-9D84ED25E8D3}"/>
                </a:ext>
              </a:extLst>
            </p:cNvPr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3233CF0A-DBC7-1FB2-D15A-4C4771BD10A0}"/>
                </a:ext>
              </a:extLst>
            </p:cNvPr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9FA93887-9908-A81E-8DA2-2981C6BBBB2F}"/>
                </a:ext>
              </a:extLst>
            </p:cNvPr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A2202C36-30F4-DDCF-5E52-3330722CFC4C}"/>
                </a:ext>
              </a:extLst>
            </p:cNvPr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A1791C3E-CC78-DE1C-0703-7DAA628033B4}"/>
              </a:ext>
            </a:extLst>
          </p:cNvPr>
          <p:cNvSpPr/>
          <p:nvPr/>
        </p:nvSpPr>
        <p:spPr>
          <a:xfrm>
            <a:off x="1969580" y="8319132"/>
            <a:ext cx="7596008" cy="2392743"/>
          </a:xfrm>
          <a:custGeom>
            <a:avLst/>
            <a:gdLst/>
            <a:ahLst/>
            <a:cxnLst/>
            <a:rect l="l" t="t" r="r" b="b"/>
            <a:pathLst>
              <a:path w="7596008" h="2392743">
                <a:moveTo>
                  <a:pt x="0" y="0"/>
                </a:moveTo>
                <a:lnTo>
                  <a:pt x="7596009" y="0"/>
                </a:lnTo>
                <a:lnTo>
                  <a:pt x="7596009" y="2392742"/>
                </a:lnTo>
                <a:lnTo>
                  <a:pt x="0" y="239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xmlns="" id="{8132A495-FA16-8C15-F627-F38F9A2857F4}"/>
              </a:ext>
            </a:extLst>
          </p:cNvPr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4BEA59CC-6D2F-4C7C-423B-25A1DDE3FAB4}"/>
                </a:ext>
              </a:extLst>
            </p:cNvPr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xmlns="" id="{A0A21FCD-EAD2-DB1D-265A-7EBA4C1D7109}"/>
                </a:ext>
              </a:extLst>
            </p:cNvPr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0463542F-049C-FC0A-72C5-A8409957ABA5}"/>
              </a:ext>
            </a:extLst>
          </p:cNvPr>
          <p:cNvSpPr/>
          <p:nvPr/>
        </p:nvSpPr>
        <p:spPr>
          <a:xfrm>
            <a:off x="-1028700" y="-1028700"/>
            <a:ext cx="4329572" cy="4329572"/>
          </a:xfrm>
          <a:custGeom>
            <a:avLst/>
            <a:gdLst/>
            <a:ahLst/>
            <a:cxnLst/>
            <a:rect l="l" t="t" r="r" b="b"/>
            <a:pathLst>
              <a:path w="4329572" h="4329572">
                <a:moveTo>
                  <a:pt x="0" y="0"/>
                </a:moveTo>
                <a:lnTo>
                  <a:pt x="4329572" y="0"/>
                </a:lnTo>
                <a:lnTo>
                  <a:pt x="4329572" y="4329572"/>
                </a:lnTo>
                <a:lnTo>
                  <a:pt x="0" y="4329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42A663FD-2E41-A914-C323-EFB10299EB69}"/>
              </a:ext>
            </a:extLst>
          </p:cNvPr>
          <p:cNvSpPr/>
          <p:nvPr/>
        </p:nvSpPr>
        <p:spPr>
          <a:xfrm flipH="1">
            <a:off x="6063080" y="473134"/>
            <a:ext cx="3502508" cy="3690382"/>
          </a:xfrm>
          <a:custGeom>
            <a:avLst/>
            <a:gdLst/>
            <a:ahLst/>
            <a:cxnLst/>
            <a:rect l="l" t="t" r="r" b="b"/>
            <a:pathLst>
              <a:path w="3502508" h="3690382">
                <a:moveTo>
                  <a:pt x="3502509" y="0"/>
                </a:moveTo>
                <a:lnTo>
                  <a:pt x="0" y="0"/>
                </a:lnTo>
                <a:lnTo>
                  <a:pt x="0" y="3690383"/>
                </a:lnTo>
                <a:lnTo>
                  <a:pt x="3502509" y="3690383"/>
                </a:lnTo>
                <a:lnTo>
                  <a:pt x="350250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4B8AA838-AB60-6950-3B67-04AAA3890143}"/>
              </a:ext>
            </a:extLst>
          </p:cNvPr>
          <p:cNvSpPr txBox="1"/>
          <p:nvPr/>
        </p:nvSpPr>
        <p:spPr>
          <a:xfrm>
            <a:off x="1304270" y="3599419"/>
            <a:ext cx="6113871" cy="4498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CL" sz="7200" u="sng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UNIDAD II</a:t>
            </a:r>
            <a:r>
              <a:rPr lang="es-CL" sz="72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: Análisis situado en argumentación </a:t>
            </a:r>
          </a:p>
          <a:p>
            <a:pPr algn="ctr">
              <a:lnSpc>
                <a:spcPts val="6999"/>
              </a:lnSpc>
            </a:pPr>
            <a:endParaRPr lang="en-US" sz="6999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EFDAC569-4303-D563-E31A-942C71788D51}"/>
              </a:ext>
            </a:extLst>
          </p:cNvPr>
          <p:cNvSpPr txBox="1"/>
          <p:nvPr/>
        </p:nvSpPr>
        <p:spPr>
          <a:xfrm>
            <a:off x="9968399" y="1390650"/>
            <a:ext cx="7290901" cy="747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5400" dirty="0"/>
              <a:t>1.Análisis de la estructura de la argumentación </a:t>
            </a:r>
          </a:p>
          <a:p>
            <a:endParaRPr lang="es-ES" sz="5400" dirty="0"/>
          </a:p>
          <a:p>
            <a:r>
              <a:rPr lang="es-ES" sz="5400" dirty="0"/>
              <a:t>2.Construir argumentos para debatir </a:t>
            </a:r>
          </a:p>
          <a:p>
            <a:endParaRPr lang="es-ES" sz="5400" dirty="0"/>
          </a:p>
          <a:p>
            <a:r>
              <a:rPr lang="es-ES" sz="5400" dirty="0"/>
              <a:t>3. Respondiendo a cartas al director </a:t>
            </a:r>
            <a:endParaRPr lang="es-CL" sz="5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endParaRPr lang="es-CL" sz="5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40996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12542E-473A-D21D-BEEA-FFBF5C42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76AB421B-0058-E449-C00F-73C77F3D579A}"/>
              </a:ext>
            </a:extLst>
          </p:cNvPr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xmlns="" id="{D8CDE5B7-F452-E837-B91A-511E5108D0E9}"/>
                </a:ext>
              </a:extLst>
            </p:cNvPr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2A6F2FA4-17E2-9825-FD08-C5CE9F385BCA}"/>
                </a:ext>
              </a:extLst>
            </p:cNvPr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3DF05FE7-10B0-E58D-FB7C-699AF494744A}"/>
                </a:ext>
              </a:extLst>
            </p:cNvPr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A436340F-09B2-6EC3-CB1C-C057C1668A0C}"/>
                </a:ext>
              </a:extLst>
            </p:cNvPr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E65E44B6-DDC3-BAD8-21DE-1EE23EB83BA2}"/>
                </a:ext>
              </a:extLst>
            </p:cNvPr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3BF03DBD-324F-8586-116E-FBE56A857F02}"/>
                </a:ext>
              </a:extLst>
            </p:cNvPr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2BEC65C7-BDB8-DF58-5D9D-2E271825389B}"/>
              </a:ext>
            </a:extLst>
          </p:cNvPr>
          <p:cNvSpPr/>
          <p:nvPr/>
        </p:nvSpPr>
        <p:spPr>
          <a:xfrm>
            <a:off x="1969580" y="8319132"/>
            <a:ext cx="7596008" cy="2392743"/>
          </a:xfrm>
          <a:custGeom>
            <a:avLst/>
            <a:gdLst/>
            <a:ahLst/>
            <a:cxnLst/>
            <a:rect l="l" t="t" r="r" b="b"/>
            <a:pathLst>
              <a:path w="7596008" h="2392743">
                <a:moveTo>
                  <a:pt x="0" y="0"/>
                </a:moveTo>
                <a:lnTo>
                  <a:pt x="7596009" y="0"/>
                </a:lnTo>
                <a:lnTo>
                  <a:pt x="7596009" y="2392742"/>
                </a:lnTo>
                <a:lnTo>
                  <a:pt x="0" y="239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xmlns="" id="{A1041839-6CA2-08BB-8A60-7C9EFC801CF2}"/>
              </a:ext>
            </a:extLst>
          </p:cNvPr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D5DC71B8-5C68-C663-48EA-DC72973E015E}"/>
                </a:ext>
              </a:extLst>
            </p:cNvPr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xmlns="" id="{5F7453AD-2932-2F5A-38AE-3789BA9D0911}"/>
                </a:ext>
              </a:extLst>
            </p:cNvPr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3BA5F1CC-C99F-CA11-D025-A44DB719F73B}"/>
              </a:ext>
            </a:extLst>
          </p:cNvPr>
          <p:cNvSpPr/>
          <p:nvPr/>
        </p:nvSpPr>
        <p:spPr>
          <a:xfrm>
            <a:off x="-1028700" y="-1028700"/>
            <a:ext cx="4329572" cy="4329572"/>
          </a:xfrm>
          <a:custGeom>
            <a:avLst/>
            <a:gdLst/>
            <a:ahLst/>
            <a:cxnLst/>
            <a:rect l="l" t="t" r="r" b="b"/>
            <a:pathLst>
              <a:path w="4329572" h="4329572">
                <a:moveTo>
                  <a:pt x="0" y="0"/>
                </a:moveTo>
                <a:lnTo>
                  <a:pt x="4329572" y="0"/>
                </a:lnTo>
                <a:lnTo>
                  <a:pt x="4329572" y="4329572"/>
                </a:lnTo>
                <a:lnTo>
                  <a:pt x="0" y="4329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226C4CE8-28FF-5E50-7E5A-D21C11C08FF5}"/>
              </a:ext>
            </a:extLst>
          </p:cNvPr>
          <p:cNvSpPr/>
          <p:nvPr/>
        </p:nvSpPr>
        <p:spPr>
          <a:xfrm flipH="1">
            <a:off x="6063080" y="473134"/>
            <a:ext cx="3502508" cy="3690382"/>
          </a:xfrm>
          <a:custGeom>
            <a:avLst/>
            <a:gdLst/>
            <a:ahLst/>
            <a:cxnLst/>
            <a:rect l="l" t="t" r="r" b="b"/>
            <a:pathLst>
              <a:path w="3502508" h="3690382">
                <a:moveTo>
                  <a:pt x="3502509" y="0"/>
                </a:moveTo>
                <a:lnTo>
                  <a:pt x="0" y="0"/>
                </a:lnTo>
                <a:lnTo>
                  <a:pt x="0" y="3690383"/>
                </a:lnTo>
                <a:lnTo>
                  <a:pt x="3502509" y="3690383"/>
                </a:lnTo>
                <a:lnTo>
                  <a:pt x="350250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06A22843-705F-8851-2F12-EFF5E8C52837}"/>
              </a:ext>
            </a:extLst>
          </p:cNvPr>
          <p:cNvSpPr txBox="1"/>
          <p:nvPr/>
        </p:nvSpPr>
        <p:spPr>
          <a:xfrm>
            <a:off x="1304270" y="3599419"/>
            <a:ext cx="6113871" cy="4549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CL" sz="7200" u="sng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UNIDAD III</a:t>
            </a:r>
            <a:r>
              <a:rPr lang="es-CL" sz="72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:</a:t>
            </a:r>
          </a:p>
          <a:p>
            <a:pPr algn="ctr">
              <a:lnSpc>
                <a:spcPts val="6999"/>
              </a:lnSpc>
            </a:pPr>
            <a:r>
              <a:rPr lang="es-CL" sz="72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Discusión razonada y rigurosa</a:t>
            </a:r>
          </a:p>
          <a:p>
            <a:pPr algn="ctr">
              <a:lnSpc>
                <a:spcPts val="6999"/>
              </a:lnSpc>
            </a:pPr>
            <a:endParaRPr lang="en-US" sz="6999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2522CC8A-D8FB-8CDA-C63A-580EC4767E16}"/>
              </a:ext>
            </a:extLst>
          </p:cNvPr>
          <p:cNvSpPr txBox="1"/>
          <p:nvPr/>
        </p:nvSpPr>
        <p:spPr>
          <a:xfrm>
            <a:off x="10032685" y="916185"/>
            <a:ext cx="7290901" cy="8309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5400" dirty="0"/>
              <a:t>1.Discutir para consensuar frente a una situación polémica (Debates) </a:t>
            </a:r>
          </a:p>
          <a:p>
            <a:endParaRPr lang="es-ES" sz="5400" dirty="0"/>
          </a:p>
          <a:p>
            <a:r>
              <a:rPr lang="es-ES" sz="5400" dirty="0"/>
              <a:t>2.Presentación de Charlas Ted </a:t>
            </a:r>
          </a:p>
          <a:p>
            <a:endParaRPr lang="es-ES" sz="5400" dirty="0"/>
          </a:p>
          <a:p>
            <a:r>
              <a:rPr lang="es-ES" sz="5400" dirty="0"/>
              <a:t>3.Escritura de ensayos </a:t>
            </a:r>
          </a:p>
          <a:p>
            <a:endParaRPr lang="es-CL" sz="5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977939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553A895-7A94-1DD8-B2B2-9785BCCBE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xmlns="" id="{F4617601-B0EA-11B4-0B3E-538DA210D934}"/>
              </a:ext>
            </a:extLst>
          </p:cNvPr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xmlns="" id="{319591A0-FFE9-25A2-3C60-027BAE381872}"/>
                </a:ext>
              </a:extLst>
            </p:cNvPr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xmlns="" id="{6C213A52-8565-3BBE-1E79-4258775BB52B}"/>
                </a:ext>
              </a:extLst>
            </p:cNvPr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xmlns="" id="{4CE0A54D-47A4-84E3-6B4D-0593295ADD43}"/>
                </a:ext>
              </a:extLst>
            </p:cNvPr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CB8D3A04-B549-9045-99B4-3C1DA496F008}"/>
                </a:ext>
              </a:extLst>
            </p:cNvPr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98463FBD-78A1-802B-D3FF-B92DAF590751}"/>
                </a:ext>
              </a:extLst>
            </p:cNvPr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xmlns="" id="{2CE523E7-13CA-C922-5633-E657B9B38448}"/>
                </a:ext>
              </a:extLst>
            </p:cNvPr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86B237DD-1873-5C03-F229-BBA9F98F98BD}"/>
              </a:ext>
            </a:extLst>
          </p:cNvPr>
          <p:cNvSpPr/>
          <p:nvPr/>
        </p:nvSpPr>
        <p:spPr>
          <a:xfrm>
            <a:off x="1969580" y="8319132"/>
            <a:ext cx="7596008" cy="2392743"/>
          </a:xfrm>
          <a:custGeom>
            <a:avLst/>
            <a:gdLst/>
            <a:ahLst/>
            <a:cxnLst/>
            <a:rect l="l" t="t" r="r" b="b"/>
            <a:pathLst>
              <a:path w="7596008" h="2392743">
                <a:moveTo>
                  <a:pt x="0" y="0"/>
                </a:moveTo>
                <a:lnTo>
                  <a:pt x="7596009" y="0"/>
                </a:lnTo>
                <a:lnTo>
                  <a:pt x="7596009" y="2392742"/>
                </a:lnTo>
                <a:lnTo>
                  <a:pt x="0" y="2392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xmlns="" id="{7C79C44A-9C2C-CAB8-63CE-46D828ADC06A}"/>
              </a:ext>
            </a:extLst>
          </p:cNvPr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6F50E008-73C1-B42B-3A71-D3793952F3F0}"/>
                </a:ext>
              </a:extLst>
            </p:cNvPr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xmlns="" id="{080DC909-1087-7C33-C73A-3171E5B763D7}"/>
                </a:ext>
              </a:extLst>
            </p:cNvPr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CF36ACDA-CB87-B5B5-91A8-72C1E632EE77}"/>
              </a:ext>
            </a:extLst>
          </p:cNvPr>
          <p:cNvSpPr/>
          <p:nvPr/>
        </p:nvSpPr>
        <p:spPr>
          <a:xfrm>
            <a:off x="-1028700" y="-1028700"/>
            <a:ext cx="4329572" cy="4329572"/>
          </a:xfrm>
          <a:custGeom>
            <a:avLst/>
            <a:gdLst/>
            <a:ahLst/>
            <a:cxnLst/>
            <a:rect l="l" t="t" r="r" b="b"/>
            <a:pathLst>
              <a:path w="4329572" h="4329572">
                <a:moveTo>
                  <a:pt x="0" y="0"/>
                </a:moveTo>
                <a:lnTo>
                  <a:pt x="4329572" y="0"/>
                </a:lnTo>
                <a:lnTo>
                  <a:pt x="4329572" y="4329572"/>
                </a:lnTo>
                <a:lnTo>
                  <a:pt x="0" y="4329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0ED3D716-9EF7-462A-E349-7BAA7E53CBDB}"/>
              </a:ext>
            </a:extLst>
          </p:cNvPr>
          <p:cNvSpPr/>
          <p:nvPr/>
        </p:nvSpPr>
        <p:spPr>
          <a:xfrm flipH="1">
            <a:off x="6063080" y="473134"/>
            <a:ext cx="3502508" cy="3690382"/>
          </a:xfrm>
          <a:custGeom>
            <a:avLst/>
            <a:gdLst/>
            <a:ahLst/>
            <a:cxnLst/>
            <a:rect l="l" t="t" r="r" b="b"/>
            <a:pathLst>
              <a:path w="3502508" h="3690382">
                <a:moveTo>
                  <a:pt x="3502509" y="0"/>
                </a:moveTo>
                <a:lnTo>
                  <a:pt x="0" y="0"/>
                </a:lnTo>
                <a:lnTo>
                  <a:pt x="0" y="3690383"/>
                </a:lnTo>
                <a:lnTo>
                  <a:pt x="3502509" y="3690383"/>
                </a:lnTo>
                <a:lnTo>
                  <a:pt x="350250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F0E4DE6D-2C7A-EE8F-8C47-A57E21426DC6}"/>
              </a:ext>
            </a:extLst>
          </p:cNvPr>
          <p:cNvSpPr txBox="1"/>
          <p:nvPr/>
        </p:nvSpPr>
        <p:spPr>
          <a:xfrm>
            <a:off x="1304270" y="3599419"/>
            <a:ext cx="6113871" cy="5396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CL" sz="7200" u="sng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UNIDAD II</a:t>
            </a:r>
            <a:r>
              <a:rPr lang="es-CL" sz="7200" dirty="0">
                <a:solidFill>
                  <a:srgbClr val="000000"/>
                </a:solidFill>
                <a:latin typeface="Gochi Hand"/>
                <a:ea typeface="Gochi Hand"/>
                <a:cs typeface="Gochi Hand"/>
                <a:sym typeface="Gochi Hand"/>
              </a:rPr>
              <a:t>: </a:t>
            </a:r>
            <a:r>
              <a:rPr lang="es-ES" sz="7200" dirty="0">
                <a:latin typeface="Gochi Hand" panose="020B0604020202020204" charset="0"/>
                <a:ea typeface="Gochi Hand" panose="020B0604020202020204" charset="0"/>
              </a:rPr>
              <a:t>Construcción de un discurso sobre una controversia</a:t>
            </a:r>
            <a:endParaRPr lang="es-CL" sz="7200" dirty="0">
              <a:solidFill>
                <a:srgbClr val="000000"/>
              </a:solidFill>
              <a:latin typeface="Gochi Hand" panose="020B0604020202020204" charset="0"/>
              <a:ea typeface="Gochi Hand" panose="020B0604020202020204" charset="0"/>
              <a:cs typeface="Gochi Hand"/>
              <a:sym typeface="Gochi Hand"/>
            </a:endParaRPr>
          </a:p>
          <a:p>
            <a:pPr algn="ctr">
              <a:lnSpc>
                <a:spcPts val="6999"/>
              </a:lnSpc>
            </a:pPr>
            <a:endParaRPr lang="en-US" sz="6999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xmlns="" id="{A411B8B7-D840-E5D7-3E33-A939F1FCDD37}"/>
              </a:ext>
            </a:extLst>
          </p:cNvPr>
          <p:cNvSpPr txBox="1"/>
          <p:nvPr/>
        </p:nvSpPr>
        <p:spPr>
          <a:xfrm>
            <a:off x="9854818" y="3565553"/>
            <a:ext cx="7290901" cy="3323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0" indent="-914400">
              <a:buAutoNum type="arabicPeriod"/>
            </a:pPr>
            <a:r>
              <a:rPr lang="es-ES" sz="5400" dirty="0"/>
              <a:t>Análisis de casos policiales</a:t>
            </a:r>
          </a:p>
          <a:p>
            <a:endParaRPr lang="es-ES" sz="5400" dirty="0">
              <a:sym typeface="Nunito"/>
            </a:endParaRPr>
          </a:p>
          <a:p>
            <a:r>
              <a:rPr lang="es-ES" sz="54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2. Debates</a:t>
            </a:r>
            <a:endParaRPr lang="es-CL" sz="5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2786368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-1110257" y="-451919"/>
            <a:ext cx="4277915" cy="4240483"/>
          </a:xfrm>
          <a:custGeom>
            <a:avLst/>
            <a:gdLst/>
            <a:ahLst/>
            <a:cxnLst/>
            <a:rect l="l" t="t" r="r" b="b"/>
            <a:pathLst>
              <a:path w="4277915" h="4240483">
                <a:moveTo>
                  <a:pt x="0" y="0"/>
                </a:moveTo>
                <a:lnTo>
                  <a:pt x="4277914" y="0"/>
                </a:lnTo>
                <a:lnTo>
                  <a:pt x="4277914" y="4240483"/>
                </a:lnTo>
                <a:lnTo>
                  <a:pt x="0" y="4240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501060" y="6817673"/>
            <a:ext cx="4001643" cy="4114800"/>
          </a:xfrm>
          <a:custGeom>
            <a:avLst/>
            <a:gdLst/>
            <a:ahLst/>
            <a:cxnLst/>
            <a:rect l="l" t="t" r="r" b="b"/>
            <a:pathLst>
              <a:path w="4001643" h="4114800">
                <a:moveTo>
                  <a:pt x="0" y="0"/>
                </a:moveTo>
                <a:lnTo>
                  <a:pt x="4001643" y="0"/>
                </a:lnTo>
                <a:lnTo>
                  <a:pt x="40016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866927" y="2857500"/>
            <a:ext cx="13809166" cy="5966618"/>
            <a:chOff x="0" y="0"/>
            <a:chExt cx="16738860" cy="5074746"/>
          </a:xfrm>
        </p:grpSpPr>
        <p:sp>
          <p:nvSpPr>
            <p:cNvPr id="12" name="Freeform 12"/>
            <p:cNvSpPr/>
            <p:nvPr/>
          </p:nvSpPr>
          <p:spPr>
            <a:xfrm rot="-5400000">
              <a:off x="1089007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5400000">
              <a:off x="774044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5400000">
              <a:off x="594802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611907" y="1300958"/>
            <a:ext cx="15064186" cy="1377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Metodología</a:t>
            </a:r>
            <a:r>
              <a:rPr lang="en-US" sz="80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de </a:t>
            </a:r>
            <a:r>
              <a:rPr lang="en-US" sz="8000" b="1" dirty="0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trabajo</a:t>
            </a:r>
            <a:endParaRPr lang="en-US" sz="8000" b="1" dirty="0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772877" y="3364009"/>
            <a:ext cx="11241021" cy="4491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buAutoNum type="arabicPeriod"/>
            </a:pPr>
            <a:r>
              <a:rPr lang="es-ES" sz="4400" dirty="0"/>
              <a:t>Clases teórico-prácticas </a:t>
            </a:r>
          </a:p>
          <a:p>
            <a:r>
              <a:rPr lang="es-ES" sz="4400" dirty="0"/>
              <a:t>2. Análisis y discusión de textos argumentativos (ensayos, columnas de opinión, cartas al director, </a:t>
            </a:r>
            <a:r>
              <a:rPr lang="es-ES" sz="4400" dirty="0" err="1"/>
              <a:t>etc</a:t>
            </a:r>
            <a:r>
              <a:rPr lang="es-ES" sz="4400" dirty="0"/>
              <a:t>) </a:t>
            </a:r>
          </a:p>
          <a:p>
            <a:r>
              <a:rPr lang="es-ES" sz="4400" dirty="0"/>
              <a:t>3. Organización para presentaciones en grupo</a:t>
            </a:r>
          </a:p>
          <a:p>
            <a:r>
              <a:rPr lang="es-ES" sz="4400" dirty="0"/>
              <a:t>5. Escritura de textos argumentativos </a:t>
            </a:r>
            <a:endParaRPr lang="es-CL" sz="44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561342" lvl="1" indent="-280671" algn="l">
              <a:lnSpc>
                <a:spcPts val="3640"/>
              </a:lnSpc>
              <a:buFont typeface="Arial"/>
              <a:buChar char="•"/>
            </a:pPr>
            <a:endParaRPr lang="en-US" sz="2600" dirty="0">
              <a:solidFill>
                <a:srgbClr val="000000"/>
              </a:solidFill>
              <a:latin typeface="Neue Einstellung"/>
              <a:ea typeface="Neue Einstellung"/>
              <a:cs typeface="Neue Einstellung"/>
              <a:sym typeface="Neue Einstellung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-549063" y="5479093"/>
            <a:ext cx="4321940" cy="5402424"/>
          </a:xfrm>
          <a:custGeom>
            <a:avLst/>
            <a:gdLst/>
            <a:ahLst/>
            <a:cxnLst/>
            <a:rect l="l" t="t" r="r" b="b"/>
            <a:pathLst>
              <a:path w="4321940" h="5402424">
                <a:moveTo>
                  <a:pt x="0" y="0"/>
                </a:moveTo>
                <a:lnTo>
                  <a:pt x="4321940" y="0"/>
                </a:lnTo>
                <a:lnTo>
                  <a:pt x="4321940" y="5402424"/>
                </a:lnTo>
                <a:lnTo>
                  <a:pt x="0" y="540242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930937" y="3849011"/>
            <a:ext cx="6877002" cy="412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4800" dirty="0"/>
              <a:t>1.Trabajos prácticos </a:t>
            </a:r>
          </a:p>
          <a:p>
            <a:r>
              <a:rPr lang="es-ES" sz="4800" dirty="0"/>
              <a:t>2.Trabajos Formativos </a:t>
            </a:r>
          </a:p>
          <a:p>
            <a:r>
              <a:rPr lang="es-ES" sz="4800" dirty="0"/>
              <a:t>3.Pruebas de síntesis al término de cada semestre </a:t>
            </a:r>
          </a:p>
          <a:p>
            <a:r>
              <a:rPr lang="es-ES" sz="4800" dirty="0"/>
              <a:t>4.Presentaciones orales </a:t>
            </a:r>
            <a:endParaRPr lang="es-CL" sz="48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Neue Einstellung Bold"/>
              <a:ea typeface="Neue Einstellung Bold"/>
              <a:cs typeface="Neue Einstellung Bold"/>
              <a:sym typeface="Neue Einstellung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4284498" y="-2420094"/>
            <a:ext cx="4362664" cy="4362664"/>
          </a:xfrm>
          <a:custGeom>
            <a:avLst/>
            <a:gdLst/>
            <a:ahLst/>
            <a:cxnLst/>
            <a:rect l="l" t="t" r="r" b="b"/>
            <a:pathLst>
              <a:path w="4362664" h="4362664">
                <a:moveTo>
                  <a:pt x="0" y="0"/>
                </a:moveTo>
                <a:lnTo>
                  <a:pt x="4362664" y="0"/>
                </a:lnTo>
                <a:lnTo>
                  <a:pt x="4362664" y="4362664"/>
                </a:lnTo>
                <a:lnTo>
                  <a:pt x="0" y="43626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371797">
            <a:off x="7796874" y="8394220"/>
            <a:ext cx="4597240" cy="4597240"/>
          </a:xfrm>
          <a:custGeom>
            <a:avLst/>
            <a:gdLst/>
            <a:ahLst/>
            <a:cxnLst/>
            <a:rect l="l" t="t" r="r" b="b"/>
            <a:pathLst>
              <a:path w="4597240" h="4597240">
                <a:moveTo>
                  <a:pt x="0" y="0"/>
                </a:moveTo>
                <a:lnTo>
                  <a:pt x="4597240" y="0"/>
                </a:lnTo>
                <a:lnTo>
                  <a:pt x="4597240" y="4597240"/>
                </a:lnTo>
                <a:lnTo>
                  <a:pt x="0" y="45972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12542" y="0"/>
            <a:ext cx="9144000" cy="10287000"/>
            <a:chOff x="0" y="0"/>
            <a:chExt cx="2408296" cy="27093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AD7E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4688173" y="8042807"/>
            <a:ext cx="2328642" cy="702826"/>
          </a:xfrm>
          <a:custGeom>
            <a:avLst/>
            <a:gdLst/>
            <a:ahLst/>
            <a:cxnLst/>
            <a:rect l="l" t="t" r="r" b="b"/>
            <a:pathLst>
              <a:path w="2328642" h="702826">
                <a:moveTo>
                  <a:pt x="0" y="0"/>
                </a:moveTo>
                <a:lnTo>
                  <a:pt x="2328642" y="0"/>
                </a:lnTo>
                <a:lnTo>
                  <a:pt x="2328642" y="702827"/>
                </a:lnTo>
                <a:lnTo>
                  <a:pt x="0" y="702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184046" y="2165727"/>
            <a:ext cx="9944991" cy="10375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EVALUACIONES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939081" y="200064"/>
            <a:ext cx="2747076" cy="2757102"/>
          </a:xfrm>
          <a:custGeom>
            <a:avLst/>
            <a:gdLst/>
            <a:ahLst/>
            <a:cxnLst/>
            <a:rect l="l" t="t" r="r" b="b"/>
            <a:pathLst>
              <a:path w="2747076" h="2757102">
                <a:moveTo>
                  <a:pt x="0" y="0"/>
                </a:moveTo>
                <a:lnTo>
                  <a:pt x="2747076" y="0"/>
                </a:lnTo>
                <a:lnTo>
                  <a:pt x="2747076" y="2757101"/>
                </a:lnTo>
                <a:lnTo>
                  <a:pt x="0" y="27571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7402833" y="8394220"/>
            <a:ext cx="4362664" cy="4362664"/>
          </a:xfrm>
          <a:custGeom>
            <a:avLst/>
            <a:gdLst/>
            <a:ahLst/>
            <a:cxnLst/>
            <a:rect l="l" t="t" r="r" b="b"/>
            <a:pathLst>
              <a:path w="4362664" h="4362664">
                <a:moveTo>
                  <a:pt x="0" y="0"/>
                </a:moveTo>
                <a:lnTo>
                  <a:pt x="4362664" y="0"/>
                </a:lnTo>
                <a:lnTo>
                  <a:pt x="4362664" y="4362664"/>
                </a:lnTo>
                <a:lnTo>
                  <a:pt x="0" y="43626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542" y="0"/>
            <a:ext cx="9144000" cy="10287000"/>
            <a:chOff x="0" y="0"/>
            <a:chExt cx="2408296" cy="27093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AEDE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4688173" y="8042807"/>
            <a:ext cx="2328642" cy="702826"/>
          </a:xfrm>
          <a:custGeom>
            <a:avLst/>
            <a:gdLst/>
            <a:ahLst/>
            <a:cxnLst/>
            <a:rect l="l" t="t" r="r" b="b"/>
            <a:pathLst>
              <a:path w="2328642" h="702826">
                <a:moveTo>
                  <a:pt x="0" y="0"/>
                </a:moveTo>
                <a:lnTo>
                  <a:pt x="2328642" y="0"/>
                </a:lnTo>
                <a:lnTo>
                  <a:pt x="2328642" y="702827"/>
                </a:lnTo>
                <a:lnTo>
                  <a:pt x="0" y="7028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373395" y="1326440"/>
            <a:ext cx="2422293" cy="2175660"/>
          </a:xfrm>
          <a:custGeom>
            <a:avLst/>
            <a:gdLst/>
            <a:ahLst/>
            <a:cxnLst/>
            <a:rect l="l" t="t" r="r" b="b"/>
            <a:pathLst>
              <a:path w="2422293" h="2175660">
                <a:moveTo>
                  <a:pt x="0" y="0"/>
                </a:moveTo>
                <a:lnTo>
                  <a:pt x="2422293" y="0"/>
                </a:lnTo>
                <a:lnTo>
                  <a:pt x="2422293" y="2175660"/>
                </a:lnTo>
                <a:lnTo>
                  <a:pt x="0" y="21756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151591">
            <a:off x="16329390" y="-1681641"/>
            <a:ext cx="2952315" cy="3035800"/>
          </a:xfrm>
          <a:custGeom>
            <a:avLst/>
            <a:gdLst/>
            <a:ahLst/>
            <a:cxnLst/>
            <a:rect l="l" t="t" r="r" b="b"/>
            <a:pathLst>
              <a:path w="2952315" h="3035800">
                <a:moveTo>
                  <a:pt x="0" y="0"/>
                </a:moveTo>
                <a:lnTo>
                  <a:pt x="2952316" y="0"/>
                </a:lnTo>
                <a:lnTo>
                  <a:pt x="2952316" y="3035800"/>
                </a:lnTo>
                <a:lnTo>
                  <a:pt x="0" y="3035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414629" y="1301211"/>
            <a:ext cx="7987523" cy="7082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61342" lvl="1" indent="-280671">
              <a:buAutoNum type="arabicPeriod"/>
            </a:pPr>
            <a:r>
              <a:rPr lang="es-ES" sz="3600" dirty="0"/>
              <a:t> Estudiantes interesados en profundizar sus habilidades y conocimientos en ámbitos de la argumentación sobre temas relevantes para la sociedad actual. </a:t>
            </a:r>
          </a:p>
          <a:p>
            <a:pPr marL="561342" lvl="1" indent="-280671">
              <a:buAutoNum type="arabicPeriod"/>
            </a:pPr>
            <a:r>
              <a:rPr lang="es-ES" sz="3600" dirty="0"/>
              <a:t> Estudiantes que quieran aprender sobre temas y participación ciudadana. </a:t>
            </a:r>
          </a:p>
          <a:p>
            <a:pPr marL="561342" lvl="1" indent="-280671">
              <a:buAutoNum type="arabicPeriod"/>
            </a:pPr>
            <a:r>
              <a:rPr lang="es-ES" sz="3600" dirty="0"/>
              <a:t> Estudiantes que les interese el diálogo y el análisis crítico de fuentes confiables. </a:t>
            </a:r>
          </a:p>
          <a:p>
            <a:pPr marL="561342" lvl="1" indent="-280671">
              <a:buAutoNum type="arabicPeriod"/>
            </a:pPr>
            <a:r>
              <a:rPr lang="es-ES" sz="3600" dirty="0"/>
              <a:t> Estudiantes que se inclinen en carreras ligadas a las humanidades.</a:t>
            </a:r>
            <a:endParaRPr lang="es-CL" sz="36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3640"/>
              </a:lnSpc>
            </a:pPr>
            <a:endParaRPr lang="en-US" sz="2600" b="1" dirty="0">
              <a:solidFill>
                <a:srgbClr val="000000"/>
              </a:solidFill>
              <a:latin typeface="Neue Einstellung Bold"/>
              <a:ea typeface="Neue Einstellung Bold"/>
              <a:cs typeface="Neue Einstellung Bold"/>
              <a:sym typeface="Neue Einstellung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4001" y="4803994"/>
            <a:ext cx="9260311" cy="2063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ESTUDIANTE IDEAL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3922"/>
            <a:ext cx="18288000" cy="12212324"/>
            <a:chOff x="0" y="0"/>
            <a:chExt cx="24384000" cy="162830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8109504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6232172" y="0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09504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6232172" y="8131271"/>
              <a:ext cx="8151828" cy="8151828"/>
            </a:xfrm>
            <a:custGeom>
              <a:avLst/>
              <a:gdLst/>
              <a:ahLst/>
              <a:cxnLst/>
              <a:rect l="l" t="t" r="r" b="b"/>
              <a:pathLst>
                <a:path w="8151828" h="8151828">
                  <a:moveTo>
                    <a:pt x="0" y="0"/>
                  </a:moveTo>
                  <a:lnTo>
                    <a:pt x="8151828" y="0"/>
                  </a:lnTo>
                  <a:lnTo>
                    <a:pt x="8151828" y="8151828"/>
                  </a:lnTo>
                  <a:lnTo>
                    <a:pt x="0" y="815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2000"/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2866927" y="3549211"/>
            <a:ext cx="12554145" cy="3806060"/>
            <a:chOff x="0" y="0"/>
            <a:chExt cx="16738860" cy="5074746"/>
          </a:xfrm>
        </p:grpSpPr>
        <p:sp>
          <p:nvSpPr>
            <p:cNvPr id="10" name="Freeform 10"/>
            <p:cNvSpPr/>
            <p:nvPr/>
          </p:nvSpPr>
          <p:spPr>
            <a:xfrm rot="-5400000">
              <a:off x="1089007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5400000">
              <a:off x="774044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5400000">
              <a:off x="5948021" y="-774044"/>
              <a:ext cx="5074746" cy="6622833"/>
            </a:xfrm>
            <a:custGeom>
              <a:avLst/>
              <a:gdLst/>
              <a:ahLst/>
              <a:cxnLst/>
              <a:rect l="l" t="t" r="r" b="b"/>
              <a:pathLst>
                <a:path w="5074746" h="6622833">
                  <a:moveTo>
                    <a:pt x="0" y="0"/>
                  </a:moveTo>
                  <a:lnTo>
                    <a:pt x="5074746" y="0"/>
                  </a:lnTo>
                  <a:lnTo>
                    <a:pt x="5074746" y="6622834"/>
                  </a:lnTo>
                  <a:lnTo>
                    <a:pt x="0" y="6622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3475233" y="4223515"/>
            <a:ext cx="11337534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8000" b="1" dirty="0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GRACIAS POR SU ATENCIÓN</a:t>
            </a:r>
          </a:p>
        </p:txBody>
      </p:sp>
      <p:sp>
        <p:nvSpPr>
          <p:cNvPr id="14" name="Freeform 14"/>
          <p:cNvSpPr/>
          <p:nvPr/>
        </p:nvSpPr>
        <p:spPr>
          <a:xfrm>
            <a:off x="-1957600" y="-1046605"/>
            <a:ext cx="4824528" cy="4782313"/>
          </a:xfrm>
          <a:custGeom>
            <a:avLst/>
            <a:gdLst/>
            <a:ahLst/>
            <a:cxnLst/>
            <a:rect l="l" t="t" r="r" b="b"/>
            <a:pathLst>
              <a:path w="4824528" h="4782313">
                <a:moveTo>
                  <a:pt x="0" y="0"/>
                </a:moveTo>
                <a:lnTo>
                  <a:pt x="4824527" y="0"/>
                </a:lnTo>
                <a:lnTo>
                  <a:pt x="4824527" y="4782313"/>
                </a:lnTo>
                <a:lnTo>
                  <a:pt x="0" y="47823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321447" flipH="1">
            <a:off x="1332361" y="889331"/>
            <a:ext cx="3666224" cy="3652892"/>
          </a:xfrm>
          <a:custGeom>
            <a:avLst/>
            <a:gdLst/>
            <a:ahLst/>
            <a:cxnLst/>
            <a:rect l="l" t="t" r="r" b="b"/>
            <a:pathLst>
              <a:path w="3666224" h="3652892">
                <a:moveTo>
                  <a:pt x="3666223" y="0"/>
                </a:moveTo>
                <a:lnTo>
                  <a:pt x="0" y="0"/>
                </a:lnTo>
                <a:lnTo>
                  <a:pt x="0" y="3652891"/>
                </a:lnTo>
                <a:lnTo>
                  <a:pt x="3666223" y="3652891"/>
                </a:lnTo>
                <a:lnTo>
                  <a:pt x="366622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1080715">
            <a:off x="-745350" y="7668264"/>
            <a:ext cx="6971048" cy="2195880"/>
          </a:xfrm>
          <a:custGeom>
            <a:avLst/>
            <a:gdLst/>
            <a:ahLst/>
            <a:cxnLst/>
            <a:rect l="l" t="t" r="r" b="b"/>
            <a:pathLst>
              <a:path w="6971048" h="2195880">
                <a:moveTo>
                  <a:pt x="0" y="0"/>
                </a:moveTo>
                <a:lnTo>
                  <a:pt x="6971048" y="0"/>
                </a:lnTo>
                <a:lnTo>
                  <a:pt x="6971048" y="2195880"/>
                </a:lnTo>
                <a:lnTo>
                  <a:pt x="0" y="21958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530957" y="-1982090"/>
            <a:ext cx="4362664" cy="4362664"/>
          </a:xfrm>
          <a:custGeom>
            <a:avLst/>
            <a:gdLst/>
            <a:ahLst/>
            <a:cxnLst/>
            <a:rect l="l" t="t" r="r" b="b"/>
            <a:pathLst>
              <a:path w="4362664" h="4362664">
                <a:moveTo>
                  <a:pt x="0" y="0"/>
                </a:moveTo>
                <a:lnTo>
                  <a:pt x="4362663" y="0"/>
                </a:lnTo>
                <a:lnTo>
                  <a:pt x="4362663" y="4362664"/>
                </a:lnTo>
                <a:lnTo>
                  <a:pt x="0" y="43626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656764">
            <a:off x="15258478" y="6963055"/>
            <a:ext cx="4001643" cy="4114800"/>
          </a:xfrm>
          <a:custGeom>
            <a:avLst/>
            <a:gdLst/>
            <a:ahLst/>
            <a:cxnLst/>
            <a:rect l="l" t="t" r="r" b="b"/>
            <a:pathLst>
              <a:path w="4001643" h="4114800">
                <a:moveTo>
                  <a:pt x="0" y="0"/>
                </a:moveTo>
                <a:lnTo>
                  <a:pt x="4001644" y="0"/>
                </a:lnTo>
                <a:lnTo>
                  <a:pt x="40016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2084361">
            <a:off x="13620449" y="1318835"/>
            <a:ext cx="3601247" cy="3411363"/>
          </a:xfrm>
          <a:custGeom>
            <a:avLst/>
            <a:gdLst/>
            <a:ahLst/>
            <a:cxnLst/>
            <a:rect l="l" t="t" r="r" b="b"/>
            <a:pathLst>
              <a:path w="3601247" h="3411363">
                <a:moveTo>
                  <a:pt x="0" y="0"/>
                </a:moveTo>
                <a:lnTo>
                  <a:pt x="3601247" y="0"/>
                </a:lnTo>
                <a:lnTo>
                  <a:pt x="3601247" y="3411364"/>
                </a:lnTo>
                <a:lnTo>
                  <a:pt x="0" y="34113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394380" y="7898488"/>
            <a:ext cx="5499241" cy="2719625"/>
          </a:xfrm>
          <a:custGeom>
            <a:avLst/>
            <a:gdLst/>
            <a:ahLst/>
            <a:cxnLst/>
            <a:rect l="l" t="t" r="r" b="b"/>
            <a:pathLst>
              <a:path w="5499241" h="2719625">
                <a:moveTo>
                  <a:pt x="0" y="0"/>
                </a:moveTo>
                <a:lnTo>
                  <a:pt x="5499240" y="0"/>
                </a:lnTo>
                <a:lnTo>
                  <a:pt x="5499240" y="2719624"/>
                </a:lnTo>
                <a:lnTo>
                  <a:pt x="0" y="271962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273</Words>
  <Application>Microsoft Office PowerPoint</Application>
  <PresentationFormat>Personalizado</PresentationFormat>
  <Paragraphs>46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1" baseType="lpstr">
      <vt:lpstr>Linotype Feltpen</vt:lpstr>
      <vt:lpstr>Arial</vt:lpstr>
      <vt:lpstr>Gochi Hand</vt:lpstr>
      <vt:lpstr>Neue Einstellung Bold</vt:lpstr>
      <vt:lpstr>Nunito</vt:lpstr>
      <vt:lpstr>Wingdings</vt:lpstr>
      <vt:lpstr>Calibri</vt:lpstr>
      <vt:lpstr>Neue Einstellung</vt:lpstr>
      <vt:lpstr>Libre Baskerville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Audience Response Presentation in Pastel Grid Hand Drawn Style</dc:title>
  <dc:creator>Usuario</dc:creator>
  <cp:lastModifiedBy>Cuenta Microsoft</cp:lastModifiedBy>
  <cp:revision>3</cp:revision>
  <dcterms:created xsi:type="dcterms:W3CDTF">2006-08-16T00:00:00Z</dcterms:created>
  <dcterms:modified xsi:type="dcterms:W3CDTF">2026-10-19T14:39:41Z</dcterms:modified>
  <dc:identifier>DAHYdKfuxhU</dc:identifier>
</cp:coreProperties>
</file>